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9"/>
  </p:notesMasterIdLst>
  <p:handoutMasterIdLst>
    <p:handoutMasterId r:id="rId40"/>
  </p:handoutMasterIdLst>
  <p:sldIdLst>
    <p:sldId id="256" r:id="rId3"/>
    <p:sldId id="272" r:id="rId4"/>
    <p:sldId id="266" r:id="rId5"/>
    <p:sldId id="264" r:id="rId6"/>
    <p:sldId id="283" r:id="rId7"/>
    <p:sldId id="269" r:id="rId8"/>
    <p:sldId id="279" r:id="rId9"/>
    <p:sldId id="265" r:id="rId10"/>
    <p:sldId id="285" r:id="rId11"/>
    <p:sldId id="286" r:id="rId12"/>
    <p:sldId id="287" r:id="rId13"/>
    <p:sldId id="288" r:id="rId14"/>
    <p:sldId id="289" r:id="rId15"/>
    <p:sldId id="290" r:id="rId16"/>
    <p:sldId id="291" r:id="rId17"/>
    <p:sldId id="267" r:id="rId18"/>
    <p:sldId id="257" r:id="rId19"/>
    <p:sldId id="278" r:id="rId20"/>
    <p:sldId id="292" r:id="rId21"/>
    <p:sldId id="258" r:id="rId22"/>
    <p:sldId id="259" r:id="rId23"/>
    <p:sldId id="262" r:id="rId24"/>
    <p:sldId id="268" r:id="rId25"/>
    <p:sldId id="281" r:id="rId26"/>
    <p:sldId id="275" r:id="rId27"/>
    <p:sldId id="273" r:id="rId28"/>
    <p:sldId id="260" r:id="rId29"/>
    <p:sldId id="261" r:id="rId30"/>
    <p:sldId id="274" r:id="rId31"/>
    <p:sldId id="276" r:id="rId32"/>
    <p:sldId id="263" r:id="rId33"/>
    <p:sldId id="280" r:id="rId34"/>
    <p:sldId id="282" r:id="rId35"/>
    <p:sldId id="293" r:id="rId36"/>
    <p:sldId id="284" r:id="rId37"/>
    <p:sldId id="277" r:id="rId3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92"/>
    <p:restoredTop sz="78385"/>
  </p:normalViewPr>
  <p:slideViewPr>
    <p:cSldViewPr snapToGrid="0" snapToObjects="1">
      <p:cViewPr varScale="1">
        <p:scale>
          <a:sx n="159" d="100"/>
          <a:sy n="159" d="100"/>
        </p:scale>
        <p:origin x="2688"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B1CD32-5E29-AE4D-ABE6-061C8FE774B7}"/>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CECECE3-8512-A340-B22A-B2B34CB9431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02A9446C-1A0F-524D-AC8C-0C94FB5D5426}" type="datetimeFigureOut">
              <a:rPr lang="en-US" smtClean="0"/>
              <a:t>10/23/18</a:t>
            </a:fld>
            <a:endParaRPr lang="en-US"/>
          </a:p>
        </p:txBody>
      </p:sp>
      <p:sp>
        <p:nvSpPr>
          <p:cNvPr id="4" name="Footer Placeholder 3">
            <a:extLst>
              <a:ext uri="{FF2B5EF4-FFF2-40B4-BE49-F238E27FC236}">
                <a16:creationId xmlns:a16="http://schemas.microsoft.com/office/drawing/2014/main" id="{91D3DD4A-0B80-5841-93E0-05538647A4F4}"/>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C7F0E83-3792-4A48-A92A-12CC46D6574D}"/>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A1B672AD-A68C-1F40-9831-6402F4EA37A5}" type="slidenum">
              <a:rPr lang="en-US" smtClean="0"/>
              <a:t>‹#›</a:t>
            </a:fld>
            <a:endParaRPr lang="en-US"/>
          </a:p>
        </p:txBody>
      </p:sp>
    </p:spTree>
    <p:extLst>
      <p:ext uri="{BB962C8B-B14F-4D97-AF65-F5344CB8AC3E}">
        <p14:creationId xmlns:p14="http://schemas.microsoft.com/office/powerpoint/2010/main" val="3492743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2FA0575-921B-E849-A46E-C1BC3356DC8D}" type="datetimeFigureOut">
              <a:rPr lang="en-US" smtClean="0"/>
              <a:t>10/23/18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E5AF8E2-06EA-184C-883A-E891CA951376}" type="slidenum">
              <a:rPr lang="en-US" smtClean="0"/>
              <a:t>‹#›</a:t>
            </a:fld>
            <a:endParaRPr lang="en-US"/>
          </a:p>
        </p:txBody>
      </p:sp>
    </p:spTree>
    <p:extLst>
      <p:ext uri="{BB962C8B-B14F-4D97-AF65-F5344CB8AC3E}">
        <p14:creationId xmlns:p14="http://schemas.microsoft.com/office/powerpoint/2010/main" val="1209784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Loss of 7-10 years without type 2 diabetes, coronary heart disease, stroke, cancer, asthma, and chronic obstructive pulmonary</a:t>
            </a:r>
          </a:p>
          <a:p>
            <a:r>
              <a:rPr lang="en-US" dirty="0"/>
              <a:t>disease</a:t>
            </a:r>
          </a:p>
        </p:txBody>
      </p:sp>
      <p:sp>
        <p:nvSpPr>
          <p:cNvPr id="4" name="Slide Number Placeholder 3"/>
          <p:cNvSpPr>
            <a:spLocks noGrp="1"/>
          </p:cNvSpPr>
          <p:nvPr>
            <p:ph type="sldNum" sz="quarter" idx="5"/>
          </p:nvPr>
        </p:nvSpPr>
        <p:spPr/>
        <p:txBody>
          <a:bodyPr/>
          <a:lstStyle/>
          <a:p>
            <a:fld id="{1E5AF8E2-06EA-184C-883A-E891CA951376}" type="slidenum">
              <a:rPr lang="en-US" smtClean="0"/>
              <a:t>7</a:t>
            </a:fld>
            <a:endParaRPr lang="en-US"/>
          </a:p>
        </p:txBody>
      </p:sp>
    </p:spTree>
    <p:extLst>
      <p:ext uri="{BB962C8B-B14F-4D97-AF65-F5344CB8AC3E}">
        <p14:creationId xmlns:p14="http://schemas.microsoft.com/office/powerpoint/2010/main" val="1497013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2011, diabetes affects 25.8 million people or 8.3% of the population.  This includes approximately 7 million undiagnosed individuals.  In addition to this, 79 million Americans over the age of 20 are estimated to be pre-diabetic.  As of 2007, diabetes is estimated to cost $116 billion in direct and $58 billion in indirect costs [@CDC2011].</a:t>
            </a:r>
          </a:p>
          <a:p>
            <a:endParaRPr lang="en-US" dirty="0"/>
          </a:p>
          <a:p>
            <a:r>
              <a:rPr lang="en-US" dirty="0"/>
              <a:t>Diabetes is especially prevalent in this region.  As shown in the map, there is a higher percentage of diabetics in the mid and deep south regions of the United States.</a:t>
            </a:r>
          </a:p>
          <a:p>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17</a:t>
            </a:fld>
            <a:endParaRPr lang="en-US"/>
          </a:p>
        </p:txBody>
      </p:sp>
    </p:spTree>
    <p:extLst>
      <p:ext uri="{BB962C8B-B14F-4D97-AF65-F5344CB8AC3E}">
        <p14:creationId xmlns:p14="http://schemas.microsoft.com/office/powerpoint/2010/main" val="467072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for some examples of how glucose is stored, or</a:t>
            </a:r>
            <a:r>
              <a:rPr lang="en-US" baseline="0" dirty="0"/>
              <a:t> how it is utilized</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21</a:t>
            </a:fld>
            <a:endParaRPr lang="en-US"/>
          </a:p>
        </p:txBody>
      </p:sp>
    </p:spTree>
    <p:extLst>
      <p:ext uri="{BB962C8B-B14F-4D97-AF65-F5344CB8AC3E}">
        <p14:creationId xmlns:p14="http://schemas.microsoft.com/office/powerpoint/2010/main" val="1962151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Prospective study in </a:t>
            </a:r>
            <a:r>
              <a:rPr lang="en-US" dirty="0" err="1"/>
              <a:t>norwegian</a:t>
            </a:r>
            <a:r>
              <a:rPr lang="en-US" baseline="0" dirty="0"/>
              <a:t> adolescents</a:t>
            </a:r>
            <a:endParaRPr lang="en-US" dirty="0"/>
          </a:p>
        </p:txBody>
      </p:sp>
      <p:sp>
        <p:nvSpPr>
          <p:cNvPr id="4" name="Slide Number Placeholder 3"/>
          <p:cNvSpPr>
            <a:spLocks noGrp="1"/>
          </p:cNvSpPr>
          <p:nvPr>
            <p:ph type="sldNum" sz="quarter" idx="10"/>
          </p:nvPr>
        </p:nvSpPr>
        <p:spPr/>
        <p:txBody>
          <a:bodyPr/>
          <a:lstStyle/>
          <a:p>
            <a:fld id="{1E5AF8E2-06EA-184C-883A-E891CA951376}" type="slidenum">
              <a:rPr lang="en-US" smtClean="0"/>
              <a:t>8</a:t>
            </a:fld>
            <a:endParaRPr lang="en-US"/>
          </a:p>
        </p:txBody>
      </p:sp>
    </p:spTree>
    <p:extLst>
      <p:ext uri="{BB962C8B-B14F-4D97-AF65-F5344CB8AC3E}">
        <p14:creationId xmlns:p14="http://schemas.microsoft.com/office/powerpoint/2010/main" val="1137191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909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44bb37468c_0_5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44bb37468c_0_5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442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4bb37468c_0_5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4bb37468c_0_5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513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4bb37468c_0_6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4bb37468c_0_6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315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44bb37468c_0_7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44bb37468c_0_7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209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4bb37468c_0_7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44bb37468c_0_7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602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44bb37468c_0_8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44bb37468c_0_8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4944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98E57C4-DA42-4D44-95DF-CC7507883373}"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A2355-7A12-D94E-AB50-6D28F2A99E44}" type="slidenum">
              <a:rPr lang="en-US" smtClean="0"/>
              <a:t>‹#›</a:t>
            </a:fld>
            <a:endParaRPr lang="en-US"/>
          </a:p>
        </p:txBody>
      </p:sp>
    </p:spTree>
    <p:extLst>
      <p:ext uri="{BB962C8B-B14F-4D97-AF65-F5344CB8AC3E}">
        <p14:creationId xmlns:p14="http://schemas.microsoft.com/office/powerpoint/2010/main" val="1031335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8E57C4-DA42-4D44-95DF-CC7507883373}"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A2355-7A12-D94E-AB50-6D28F2A99E44}" type="slidenum">
              <a:rPr lang="en-US" smtClean="0"/>
              <a:t>‹#›</a:t>
            </a:fld>
            <a:endParaRPr lang="en-US"/>
          </a:p>
        </p:txBody>
      </p:sp>
    </p:spTree>
    <p:extLst>
      <p:ext uri="{BB962C8B-B14F-4D97-AF65-F5344CB8AC3E}">
        <p14:creationId xmlns:p14="http://schemas.microsoft.com/office/powerpoint/2010/main" val="1430644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8E57C4-DA42-4D44-95DF-CC7507883373}"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A2355-7A12-D94E-AB50-6D28F2A99E44}" type="slidenum">
              <a:rPr lang="en-US" smtClean="0"/>
              <a:t>‹#›</a:t>
            </a:fld>
            <a:endParaRPr lang="en-US"/>
          </a:p>
        </p:txBody>
      </p:sp>
    </p:spTree>
    <p:extLst>
      <p:ext uri="{BB962C8B-B14F-4D97-AF65-F5344CB8AC3E}">
        <p14:creationId xmlns:p14="http://schemas.microsoft.com/office/powerpoint/2010/main" val="1616191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rot="10800000">
            <a:off x="5634800" y="3911400"/>
            <a:ext cx="922400" cy="518000"/>
          </a:xfrm>
          <a:prstGeom prst="triangle">
            <a:avLst>
              <a:gd name="adj" fmla="val 50000"/>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33" y="0"/>
            <a:ext cx="12192000" cy="4165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txBox="1">
            <a:spLocks noGrp="1"/>
          </p:cNvSpPr>
          <p:nvPr>
            <p:ph type="ctrTitle"/>
          </p:nvPr>
        </p:nvSpPr>
        <p:spPr>
          <a:xfrm>
            <a:off x="548233" y="859067"/>
            <a:ext cx="11043200" cy="28120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6000"/>
              <a:buNone/>
              <a:defRPr sz="8000">
                <a:solidFill>
                  <a:schemeClr val="lt1"/>
                </a:solidFill>
              </a:defRPr>
            </a:lvl1pPr>
            <a:lvl2pPr lvl="1" algn="ctr">
              <a:spcBef>
                <a:spcPts val="0"/>
              </a:spcBef>
              <a:spcAft>
                <a:spcPts val="0"/>
              </a:spcAft>
              <a:buClr>
                <a:schemeClr val="lt1"/>
              </a:buClr>
              <a:buSzPts val="6000"/>
              <a:buNone/>
              <a:defRPr sz="8000">
                <a:solidFill>
                  <a:schemeClr val="lt1"/>
                </a:solidFill>
              </a:defRPr>
            </a:lvl2pPr>
            <a:lvl3pPr lvl="2" algn="ctr">
              <a:spcBef>
                <a:spcPts val="0"/>
              </a:spcBef>
              <a:spcAft>
                <a:spcPts val="0"/>
              </a:spcAft>
              <a:buClr>
                <a:schemeClr val="lt1"/>
              </a:buClr>
              <a:buSzPts val="6000"/>
              <a:buNone/>
              <a:defRPr sz="8000">
                <a:solidFill>
                  <a:schemeClr val="lt1"/>
                </a:solidFill>
              </a:defRPr>
            </a:lvl3pPr>
            <a:lvl4pPr lvl="3" algn="ctr">
              <a:spcBef>
                <a:spcPts val="0"/>
              </a:spcBef>
              <a:spcAft>
                <a:spcPts val="0"/>
              </a:spcAft>
              <a:buClr>
                <a:schemeClr val="lt1"/>
              </a:buClr>
              <a:buSzPts val="6000"/>
              <a:buNone/>
              <a:defRPr sz="8000">
                <a:solidFill>
                  <a:schemeClr val="lt1"/>
                </a:solidFill>
              </a:defRPr>
            </a:lvl4pPr>
            <a:lvl5pPr lvl="4" algn="ctr">
              <a:spcBef>
                <a:spcPts val="0"/>
              </a:spcBef>
              <a:spcAft>
                <a:spcPts val="0"/>
              </a:spcAft>
              <a:buClr>
                <a:schemeClr val="lt1"/>
              </a:buClr>
              <a:buSzPts val="6000"/>
              <a:buNone/>
              <a:defRPr sz="8000">
                <a:solidFill>
                  <a:schemeClr val="lt1"/>
                </a:solidFill>
              </a:defRPr>
            </a:lvl5pPr>
            <a:lvl6pPr lvl="5" algn="ctr">
              <a:spcBef>
                <a:spcPts val="0"/>
              </a:spcBef>
              <a:spcAft>
                <a:spcPts val="0"/>
              </a:spcAft>
              <a:buClr>
                <a:schemeClr val="lt1"/>
              </a:buClr>
              <a:buSzPts val="6000"/>
              <a:buNone/>
              <a:defRPr sz="8000">
                <a:solidFill>
                  <a:schemeClr val="lt1"/>
                </a:solidFill>
              </a:defRPr>
            </a:lvl6pPr>
            <a:lvl7pPr lvl="6" algn="ctr">
              <a:spcBef>
                <a:spcPts val="0"/>
              </a:spcBef>
              <a:spcAft>
                <a:spcPts val="0"/>
              </a:spcAft>
              <a:buClr>
                <a:schemeClr val="lt1"/>
              </a:buClr>
              <a:buSzPts val="6000"/>
              <a:buNone/>
              <a:defRPr sz="8000">
                <a:solidFill>
                  <a:schemeClr val="lt1"/>
                </a:solidFill>
              </a:defRPr>
            </a:lvl7pPr>
            <a:lvl8pPr lvl="7" algn="ctr">
              <a:spcBef>
                <a:spcPts val="0"/>
              </a:spcBef>
              <a:spcAft>
                <a:spcPts val="0"/>
              </a:spcAft>
              <a:buClr>
                <a:schemeClr val="lt1"/>
              </a:buClr>
              <a:buSzPts val="6000"/>
              <a:buNone/>
              <a:defRPr sz="8000">
                <a:solidFill>
                  <a:schemeClr val="lt1"/>
                </a:solidFill>
              </a:defRPr>
            </a:lvl8pPr>
            <a:lvl9pPr lvl="8" algn="ctr">
              <a:spcBef>
                <a:spcPts val="0"/>
              </a:spcBef>
              <a:spcAft>
                <a:spcPts val="0"/>
              </a:spcAft>
              <a:buClr>
                <a:schemeClr val="lt1"/>
              </a:buClr>
              <a:buSzPts val="6000"/>
              <a:buNone/>
              <a:defRPr sz="8000">
                <a:solidFill>
                  <a:schemeClr val="lt1"/>
                </a:solidFill>
              </a:defRPr>
            </a:lvl9pPr>
          </a:lstStyle>
          <a:p>
            <a:endParaRPr/>
          </a:p>
        </p:txBody>
      </p:sp>
      <p:sp>
        <p:nvSpPr>
          <p:cNvPr id="13" name="Google Shape;13;p2"/>
          <p:cNvSpPr txBox="1">
            <a:spLocks noGrp="1"/>
          </p:cNvSpPr>
          <p:nvPr>
            <p:ph type="subTitle" idx="1"/>
          </p:nvPr>
        </p:nvSpPr>
        <p:spPr>
          <a:xfrm>
            <a:off x="548233" y="4531000"/>
            <a:ext cx="11043200" cy="1680800"/>
          </a:xfrm>
          <a:prstGeom prst="rect">
            <a:avLst/>
          </a:prstGeom>
        </p:spPr>
        <p:txBody>
          <a:bodyPr spcFirstLastPara="1" wrap="square" lIns="91425" tIns="91425" rIns="91425" bIns="91425" anchor="ctr" anchorCtr="0"/>
          <a:lstStyle>
            <a:lvl1pPr lvl="0" algn="ctr">
              <a:lnSpc>
                <a:spcPct val="100000"/>
              </a:lnSpc>
              <a:spcBef>
                <a:spcPts val="0"/>
              </a:spcBef>
              <a:spcAft>
                <a:spcPts val="0"/>
              </a:spcAft>
              <a:buSzPts val="3600"/>
              <a:buFont typeface="Oswald"/>
              <a:buNone/>
              <a:defRPr sz="4800">
                <a:latin typeface="Oswald"/>
                <a:ea typeface="Oswald"/>
                <a:cs typeface="Oswald"/>
                <a:sym typeface="Oswald"/>
              </a:defRPr>
            </a:lvl1pPr>
            <a:lvl2pPr lvl="1" algn="ctr">
              <a:lnSpc>
                <a:spcPct val="100000"/>
              </a:lnSpc>
              <a:spcBef>
                <a:spcPts val="0"/>
              </a:spcBef>
              <a:spcAft>
                <a:spcPts val="0"/>
              </a:spcAft>
              <a:buSzPts val="3600"/>
              <a:buFont typeface="Oswald"/>
              <a:buNone/>
              <a:defRPr sz="4800">
                <a:latin typeface="Oswald"/>
                <a:ea typeface="Oswald"/>
                <a:cs typeface="Oswald"/>
                <a:sym typeface="Oswald"/>
              </a:defRPr>
            </a:lvl2pPr>
            <a:lvl3pPr lvl="2" algn="ctr">
              <a:lnSpc>
                <a:spcPct val="100000"/>
              </a:lnSpc>
              <a:spcBef>
                <a:spcPts val="0"/>
              </a:spcBef>
              <a:spcAft>
                <a:spcPts val="0"/>
              </a:spcAft>
              <a:buSzPts val="3600"/>
              <a:buFont typeface="Oswald"/>
              <a:buNone/>
              <a:defRPr sz="4800">
                <a:latin typeface="Oswald"/>
                <a:ea typeface="Oswald"/>
                <a:cs typeface="Oswald"/>
                <a:sym typeface="Oswald"/>
              </a:defRPr>
            </a:lvl3pPr>
            <a:lvl4pPr lvl="3" algn="ctr">
              <a:lnSpc>
                <a:spcPct val="100000"/>
              </a:lnSpc>
              <a:spcBef>
                <a:spcPts val="0"/>
              </a:spcBef>
              <a:spcAft>
                <a:spcPts val="0"/>
              </a:spcAft>
              <a:buSzPts val="3600"/>
              <a:buFont typeface="Oswald"/>
              <a:buNone/>
              <a:defRPr sz="4800">
                <a:latin typeface="Oswald"/>
                <a:ea typeface="Oswald"/>
                <a:cs typeface="Oswald"/>
                <a:sym typeface="Oswald"/>
              </a:defRPr>
            </a:lvl4pPr>
            <a:lvl5pPr lvl="4" algn="ctr">
              <a:lnSpc>
                <a:spcPct val="100000"/>
              </a:lnSpc>
              <a:spcBef>
                <a:spcPts val="0"/>
              </a:spcBef>
              <a:spcAft>
                <a:spcPts val="0"/>
              </a:spcAft>
              <a:buSzPts val="3600"/>
              <a:buFont typeface="Oswald"/>
              <a:buNone/>
              <a:defRPr sz="4800">
                <a:latin typeface="Oswald"/>
                <a:ea typeface="Oswald"/>
                <a:cs typeface="Oswald"/>
                <a:sym typeface="Oswald"/>
              </a:defRPr>
            </a:lvl5pPr>
            <a:lvl6pPr lvl="5" algn="ctr">
              <a:lnSpc>
                <a:spcPct val="100000"/>
              </a:lnSpc>
              <a:spcBef>
                <a:spcPts val="0"/>
              </a:spcBef>
              <a:spcAft>
                <a:spcPts val="0"/>
              </a:spcAft>
              <a:buSzPts val="3600"/>
              <a:buFont typeface="Oswald"/>
              <a:buNone/>
              <a:defRPr sz="4800">
                <a:latin typeface="Oswald"/>
                <a:ea typeface="Oswald"/>
                <a:cs typeface="Oswald"/>
                <a:sym typeface="Oswald"/>
              </a:defRPr>
            </a:lvl6pPr>
            <a:lvl7pPr lvl="6" algn="ctr">
              <a:lnSpc>
                <a:spcPct val="100000"/>
              </a:lnSpc>
              <a:spcBef>
                <a:spcPts val="0"/>
              </a:spcBef>
              <a:spcAft>
                <a:spcPts val="0"/>
              </a:spcAft>
              <a:buSzPts val="3600"/>
              <a:buFont typeface="Oswald"/>
              <a:buNone/>
              <a:defRPr sz="4800">
                <a:latin typeface="Oswald"/>
                <a:ea typeface="Oswald"/>
                <a:cs typeface="Oswald"/>
                <a:sym typeface="Oswald"/>
              </a:defRPr>
            </a:lvl7pPr>
            <a:lvl8pPr lvl="7" algn="ctr">
              <a:lnSpc>
                <a:spcPct val="100000"/>
              </a:lnSpc>
              <a:spcBef>
                <a:spcPts val="0"/>
              </a:spcBef>
              <a:spcAft>
                <a:spcPts val="0"/>
              </a:spcAft>
              <a:buSzPts val="3600"/>
              <a:buFont typeface="Oswald"/>
              <a:buNone/>
              <a:defRPr sz="4800">
                <a:latin typeface="Oswald"/>
                <a:ea typeface="Oswald"/>
                <a:cs typeface="Oswald"/>
                <a:sym typeface="Oswald"/>
              </a:defRPr>
            </a:lvl8pPr>
            <a:lvl9pPr lvl="8" algn="ctr">
              <a:lnSpc>
                <a:spcPct val="100000"/>
              </a:lnSpc>
              <a:spcBef>
                <a:spcPts val="0"/>
              </a:spcBef>
              <a:spcAft>
                <a:spcPts val="0"/>
              </a:spcAft>
              <a:buSzPts val="3600"/>
              <a:buFont typeface="Oswald"/>
              <a:buNone/>
              <a:defRPr sz="48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95247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p:nvPr/>
        </p:nvSpPr>
        <p:spPr>
          <a:xfrm>
            <a:off x="0" y="2089800"/>
            <a:ext cx="12192000" cy="26784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3"/>
          <p:cNvSpPr txBox="1">
            <a:spLocks noGrp="1"/>
          </p:cNvSpPr>
          <p:nvPr>
            <p:ph type="title"/>
          </p:nvPr>
        </p:nvSpPr>
        <p:spPr>
          <a:xfrm>
            <a:off x="574400" y="2519600"/>
            <a:ext cx="11043200" cy="20220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3600"/>
              <a:buNone/>
              <a:defRPr sz="4800">
                <a:solidFill>
                  <a:schemeClr val="lt1"/>
                </a:solidFill>
              </a:defRPr>
            </a:lvl1pPr>
            <a:lvl2pPr lvl="1" algn="ctr">
              <a:spcBef>
                <a:spcPts val="0"/>
              </a:spcBef>
              <a:spcAft>
                <a:spcPts val="0"/>
              </a:spcAft>
              <a:buClr>
                <a:schemeClr val="lt1"/>
              </a:buClr>
              <a:buSzPts val="3600"/>
              <a:buNone/>
              <a:defRPr sz="4800">
                <a:solidFill>
                  <a:schemeClr val="lt1"/>
                </a:solidFill>
              </a:defRPr>
            </a:lvl2pPr>
            <a:lvl3pPr lvl="2" algn="ctr">
              <a:spcBef>
                <a:spcPts val="0"/>
              </a:spcBef>
              <a:spcAft>
                <a:spcPts val="0"/>
              </a:spcAft>
              <a:buClr>
                <a:schemeClr val="lt1"/>
              </a:buClr>
              <a:buSzPts val="3600"/>
              <a:buNone/>
              <a:defRPr sz="4800">
                <a:solidFill>
                  <a:schemeClr val="lt1"/>
                </a:solidFill>
              </a:defRPr>
            </a:lvl3pPr>
            <a:lvl4pPr lvl="3" algn="ctr">
              <a:spcBef>
                <a:spcPts val="0"/>
              </a:spcBef>
              <a:spcAft>
                <a:spcPts val="0"/>
              </a:spcAft>
              <a:buClr>
                <a:schemeClr val="lt1"/>
              </a:buClr>
              <a:buSzPts val="3600"/>
              <a:buNone/>
              <a:defRPr sz="4800">
                <a:solidFill>
                  <a:schemeClr val="lt1"/>
                </a:solidFill>
              </a:defRPr>
            </a:lvl4pPr>
            <a:lvl5pPr lvl="4" algn="ctr">
              <a:spcBef>
                <a:spcPts val="0"/>
              </a:spcBef>
              <a:spcAft>
                <a:spcPts val="0"/>
              </a:spcAft>
              <a:buClr>
                <a:schemeClr val="lt1"/>
              </a:buClr>
              <a:buSzPts val="3600"/>
              <a:buNone/>
              <a:defRPr sz="4800">
                <a:solidFill>
                  <a:schemeClr val="lt1"/>
                </a:solidFill>
              </a:defRPr>
            </a:lvl5pPr>
            <a:lvl6pPr lvl="5" algn="ctr">
              <a:spcBef>
                <a:spcPts val="0"/>
              </a:spcBef>
              <a:spcAft>
                <a:spcPts val="0"/>
              </a:spcAft>
              <a:buClr>
                <a:schemeClr val="lt1"/>
              </a:buClr>
              <a:buSzPts val="3600"/>
              <a:buNone/>
              <a:defRPr sz="4800">
                <a:solidFill>
                  <a:schemeClr val="lt1"/>
                </a:solidFill>
              </a:defRPr>
            </a:lvl6pPr>
            <a:lvl7pPr lvl="6" algn="ctr">
              <a:spcBef>
                <a:spcPts val="0"/>
              </a:spcBef>
              <a:spcAft>
                <a:spcPts val="0"/>
              </a:spcAft>
              <a:buClr>
                <a:schemeClr val="lt1"/>
              </a:buClr>
              <a:buSzPts val="3600"/>
              <a:buNone/>
              <a:defRPr sz="4800">
                <a:solidFill>
                  <a:schemeClr val="lt1"/>
                </a:solidFill>
              </a:defRPr>
            </a:lvl7pPr>
            <a:lvl8pPr lvl="7" algn="ctr">
              <a:spcBef>
                <a:spcPts val="0"/>
              </a:spcBef>
              <a:spcAft>
                <a:spcPts val="0"/>
              </a:spcAft>
              <a:buClr>
                <a:schemeClr val="lt1"/>
              </a:buClr>
              <a:buSzPts val="3600"/>
              <a:buNone/>
              <a:defRPr sz="4800">
                <a:solidFill>
                  <a:schemeClr val="lt1"/>
                </a:solidFill>
              </a:defRPr>
            </a:lvl8pPr>
            <a:lvl9pPr lvl="8" algn="ctr">
              <a:spcBef>
                <a:spcPts val="0"/>
              </a:spcBef>
              <a:spcAft>
                <a:spcPts val="0"/>
              </a:spcAft>
              <a:buClr>
                <a:schemeClr val="lt1"/>
              </a:buClr>
              <a:buSzPts val="3600"/>
              <a:buNone/>
              <a:defRPr sz="4800">
                <a:solidFill>
                  <a:schemeClr val="lt1"/>
                </a:solidFill>
              </a:defRPr>
            </a:lvl9pPr>
          </a:lstStyle>
          <a:p>
            <a:endParaRPr/>
          </a:p>
        </p:txBody>
      </p:sp>
      <p:sp>
        <p:nvSpPr>
          <p:cNvPr id="18" name="Google Shape;18;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84495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cxnSp>
        <p:nvCxnSpPr>
          <p:cNvPr id="20" name="Google Shape;20;p4"/>
          <p:cNvCxnSpPr/>
          <p:nvPr/>
        </p:nvCxnSpPr>
        <p:spPr>
          <a:xfrm>
            <a:off x="572267" y="1700769"/>
            <a:ext cx="8188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415600" y="496667"/>
            <a:ext cx="11360800" cy="9780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415600" y="1958433"/>
            <a:ext cx="11360800" cy="4133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3" name="Google Shape;23;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89577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cxnSp>
        <p:nvCxnSpPr>
          <p:cNvPr id="25" name="Google Shape;25;p5"/>
          <p:cNvCxnSpPr/>
          <p:nvPr/>
        </p:nvCxnSpPr>
        <p:spPr>
          <a:xfrm>
            <a:off x="572267" y="1700769"/>
            <a:ext cx="8188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415600" y="496667"/>
            <a:ext cx="11360800" cy="9780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415600" y="1958433"/>
            <a:ext cx="5333200" cy="4133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8" name="Google Shape;28;p5"/>
          <p:cNvSpPr txBox="1">
            <a:spLocks noGrp="1"/>
          </p:cNvSpPr>
          <p:nvPr>
            <p:ph type="body" idx="2"/>
          </p:nvPr>
        </p:nvSpPr>
        <p:spPr>
          <a:xfrm>
            <a:off x="6443200" y="1958433"/>
            <a:ext cx="5333200" cy="4133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9" name="Google Shape;29;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562326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15600" y="496667"/>
            <a:ext cx="11360800" cy="9780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46021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
        <p:cNvGrpSpPr/>
        <p:nvPr/>
      </p:nvGrpSpPr>
      <p:grpSpPr>
        <a:xfrm>
          <a:off x="0" y="0"/>
          <a:ext cx="0" cy="0"/>
          <a:chOff x="0" y="0"/>
          <a:chExt cx="0" cy="0"/>
        </a:xfrm>
      </p:grpSpPr>
      <p:cxnSp>
        <p:nvCxnSpPr>
          <p:cNvPr id="34" name="Google Shape;34;p7"/>
          <p:cNvCxnSpPr/>
          <p:nvPr/>
        </p:nvCxnSpPr>
        <p:spPr>
          <a:xfrm>
            <a:off x="558233" y="1943716"/>
            <a:ext cx="8188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415600" y="842400"/>
            <a:ext cx="3744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6" name="Google Shape;36;p7"/>
          <p:cNvSpPr txBox="1">
            <a:spLocks noGrp="1"/>
          </p:cNvSpPr>
          <p:nvPr>
            <p:ph type="body" idx="1"/>
          </p:nvPr>
        </p:nvSpPr>
        <p:spPr>
          <a:xfrm>
            <a:off x="415600" y="2157605"/>
            <a:ext cx="3744000" cy="3934400"/>
          </a:xfrm>
          <a:prstGeom prst="rect">
            <a:avLst/>
          </a:prstGeom>
        </p:spPr>
        <p:txBody>
          <a:bodyPr spcFirstLastPara="1" wrap="square" lIns="91425" tIns="91425" rIns="91425" bIns="91425" anchor="t" anchorCtr="0"/>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7" name="Google Shape;37;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949841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653667" y="705200"/>
            <a:ext cx="7570800" cy="54476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5400"/>
              <a:buNone/>
              <a:defRPr sz="7200">
                <a:solidFill>
                  <a:schemeClr val="lt1"/>
                </a:solidFill>
              </a:defRPr>
            </a:lvl1pPr>
            <a:lvl2pPr lvl="1">
              <a:spcBef>
                <a:spcPts val="0"/>
              </a:spcBef>
              <a:spcAft>
                <a:spcPts val="0"/>
              </a:spcAft>
              <a:buClr>
                <a:schemeClr val="lt1"/>
              </a:buClr>
              <a:buSzPts val="5400"/>
              <a:buNone/>
              <a:defRPr sz="7200">
                <a:solidFill>
                  <a:schemeClr val="lt1"/>
                </a:solidFill>
              </a:defRPr>
            </a:lvl2pPr>
            <a:lvl3pPr lvl="2">
              <a:spcBef>
                <a:spcPts val="0"/>
              </a:spcBef>
              <a:spcAft>
                <a:spcPts val="0"/>
              </a:spcAft>
              <a:buClr>
                <a:schemeClr val="lt1"/>
              </a:buClr>
              <a:buSzPts val="5400"/>
              <a:buNone/>
              <a:defRPr sz="7200">
                <a:solidFill>
                  <a:schemeClr val="lt1"/>
                </a:solidFill>
              </a:defRPr>
            </a:lvl3pPr>
            <a:lvl4pPr lvl="3">
              <a:spcBef>
                <a:spcPts val="0"/>
              </a:spcBef>
              <a:spcAft>
                <a:spcPts val="0"/>
              </a:spcAft>
              <a:buClr>
                <a:schemeClr val="lt1"/>
              </a:buClr>
              <a:buSzPts val="5400"/>
              <a:buNone/>
              <a:defRPr sz="7200">
                <a:solidFill>
                  <a:schemeClr val="lt1"/>
                </a:solidFill>
              </a:defRPr>
            </a:lvl4pPr>
            <a:lvl5pPr lvl="4">
              <a:spcBef>
                <a:spcPts val="0"/>
              </a:spcBef>
              <a:spcAft>
                <a:spcPts val="0"/>
              </a:spcAft>
              <a:buClr>
                <a:schemeClr val="lt1"/>
              </a:buClr>
              <a:buSzPts val="5400"/>
              <a:buNone/>
              <a:defRPr sz="7200">
                <a:solidFill>
                  <a:schemeClr val="lt1"/>
                </a:solidFill>
              </a:defRPr>
            </a:lvl5pPr>
            <a:lvl6pPr lvl="5">
              <a:spcBef>
                <a:spcPts val="0"/>
              </a:spcBef>
              <a:spcAft>
                <a:spcPts val="0"/>
              </a:spcAft>
              <a:buClr>
                <a:schemeClr val="lt1"/>
              </a:buClr>
              <a:buSzPts val="5400"/>
              <a:buNone/>
              <a:defRPr sz="7200">
                <a:solidFill>
                  <a:schemeClr val="lt1"/>
                </a:solidFill>
              </a:defRPr>
            </a:lvl6pPr>
            <a:lvl7pPr lvl="6">
              <a:spcBef>
                <a:spcPts val="0"/>
              </a:spcBef>
              <a:spcAft>
                <a:spcPts val="0"/>
              </a:spcAft>
              <a:buClr>
                <a:schemeClr val="lt1"/>
              </a:buClr>
              <a:buSzPts val="5400"/>
              <a:buNone/>
              <a:defRPr sz="7200">
                <a:solidFill>
                  <a:schemeClr val="lt1"/>
                </a:solidFill>
              </a:defRPr>
            </a:lvl7pPr>
            <a:lvl8pPr lvl="7">
              <a:spcBef>
                <a:spcPts val="0"/>
              </a:spcBef>
              <a:spcAft>
                <a:spcPts val="0"/>
              </a:spcAft>
              <a:buClr>
                <a:schemeClr val="lt1"/>
              </a:buClr>
              <a:buSzPts val="5400"/>
              <a:buNone/>
              <a:defRPr sz="7200">
                <a:solidFill>
                  <a:schemeClr val="lt1"/>
                </a:solidFill>
              </a:defRPr>
            </a:lvl8pPr>
            <a:lvl9pPr lvl="8">
              <a:spcBef>
                <a:spcPts val="0"/>
              </a:spcBef>
              <a:spcAft>
                <a:spcPts val="0"/>
              </a:spcAft>
              <a:buClr>
                <a:schemeClr val="lt1"/>
              </a:buClr>
              <a:buSzPts val="5400"/>
              <a:buNone/>
              <a:defRPr sz="7200">
                <a:solidFill>
                  <a:schemeClr val="lt1"/>
                </a:solidFill>
              </a:defRPr>
            </a:lvl9pPr>
          </a:lstStyle>
          <a:p>
            <a:endParaRPr/>
          </a:p>
        </p:txBody>
      </p:sp>
      <p:sp>
        <p:nvSpPr>
          <p:cNvPr id="40" name="Google Shape;40;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322420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6096000" y="233"/>
            <a:ext cx="6096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3" name="Google Shape;43;p9"/>
          <p:cNvCxnSpPr/>
          <p:nvPr/>
        </p:nvCxnSpPr>
        <p:spPr>
          <a:xfrm>
            <a:off x="6706233" y="5994000"/>
            <a:ext cx="7696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354000" y="1438333"/>
            <a:ext cx="5393600" cy="23856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4600"/>
              <a:buNone/>
              <a:defRPr sz="6133">
                <a:solidFill>
                  <a:schemeClr val="lt1"/>
                </a:solidFill>
              </a:defRPr>
            </a:lvl1pPr>
            <a:lvl2pPr lvl="1" algn="ctr">
              <a:spcBef>
                <a:spcPts val="0"/>
              </a:spcBef>
              <a:spcAft>
                <a:spcPts val="0"/>
              </a:spcAft>
              <a:buClr>
                <a:schemeClr val="lt1"/>
              </a:buClr>
              <a:buSzPts val="4600"/>
              <a:buNone/>
              <a:defRPr sz="6133">
                <a:solidFill>
                  <a:schemeClr val="lt1"/>
                </a:solidFill>
              </a:defRPr>
            </a:lvl2pPr>
            <a:lvl3pPr lvl="2" algn="ctr">
              <a:spcBef>
                <a:spcPts val="0"/>
              </a:spcBef>
              <a:spcAft>
                <a:spcPts val="0"/>
              </a:spcAft>
              <a:buClr>
                <a:schemeClr val="lt1"/>
              </a:buClr>
              <a:buSzPts val="4600"/>
              <a:buNone/>
              <a:defRPr sz="6133">
                <a:solidFill>
                  <a:schemeClr val="lt1"/>
                </a:solidFill>
              </a:defRPr>
            </a:lvl3pPr>
            <a:lvl4pPr lvl="3" algn="ctr">
              <a:spcBef>
                <a:spcPts val="0"/>
              </a:spcBef>
              <a:spcAft>
                <a:spcPts val="0"/>
              </a:spcAft>
              <a:buClr>
                <a:schemeClr val="lt1"/>
              </a:buClr>
              <a:buSzPts val="4600"/>
              <a:buNone/>
              <a:defRPr sz="6133">
                <a:solidFill>
                  <a:schemeClr val="lt1"/>
                </a:solidFill>
              </a:defRPr>
            </a:lvl4pPr>
            <a:lvl5pPr lvl="4" algn="ctr">
              <a:spcBef>
                <a:spcPts val="0"/>
              </a:spcBef>
              <a:spcAft>
                <a:spcPts val="0"/>
              </a:spcAft>
              <a:buClr>
                <a:schemeClr val="lt1"/>
              </a:buClr>
              <a:buSzPts val="4600"/>
              <a:buNone/>
              <a:defRPr sz="6133">
                <a:solidFill>
                  <a:schemeClr val="lt1"/>
                </a:solidFill>
              </a:defRPr>
            </a:lvl5pPr>
            <a:lvl6pPr lvl="5" algn="ctr">
              <a:spcBef>
                <a:spcPts val="0"/>
              </a:spcBef>
              <a:spcAft>
                <a:spcPts val="0"/>
              </a:spcAft>
              <a:buClr>
                <a:schemeClr val="lt1"/>
              </a:buClr>
              <a:buSzPts val="4600"/>
              <a:buNone/>
              <a:defRPr sz="6133">
                <a:solidFill>
                  <a:schemeClr val="lt1"/>
                </a:solidFill>
              </a:defRPr>
            </a:lvl6pPr>
            <a:lvl7pPr lvl="6" algn="ctr">
              <a:spcBef>
                <a:spcPts val="0"/>
              </a:spcBef>
              <a:spcAft>
                <a:spcPts val="0"/>
              </a:spcAft>
              <a:buClr>
                <a:schemeClr val="lt1"/>
              </a:buClr>
              <a:buSzPts val="4600"/>
              <a:buNone/>
              <a:defRPr sz="6133">
                <a:solidFill>
                  <a:schemeClr val="lt1"/>
                </a:solidFill>
              </a:defRPr>
            </a:lvl7pPr>
            <a:lvl8pPr lvl="7" algn="ctr">
              <a:spcBef>
                <a:spcPts val="0"/>
              </a:spcBef>
              <a:spcAft>
                <a:spcPts val="0"/>
              </a:spcAft>
              <a:buClr>
                <a:schemeClr val="lt1"/>
              </a:buClr>
              <a:buSzPts val="4600"/>
              <a:buNone/>
              <a:defRPr sz="6133">
                <a:solidFill>
                  <a:schemeClr val="lt1"/>
                </a:solidFill>
              </a:defRPr>
            </a:lvl8pPr>
            <a:lvl9pPr lvl="8" algn="ctr">
              <a:spcBef>
                <a:spcPts val="0"/>
              </a:spcBef>
              <a:spcAft>
                <a:spcPts val="0"/>
              </a:spcAft>
              <a:buClr>
                <a:schemeClr val="lt1"/>
              </a:buClr>
              <a:buSzPts val="4600"/>
              <a:buNone/>
              <a:defRPr sz="6133">
                <a:solidFill>
                  <a:schemeClr val="lt1"/>
                </a:solidFill>
              </a:defRPr>
            </a:lvl9pPr>
          </a:lstStyle>
          <a:p>
            <a:endParaRPr/>
          </a:p>
        </p:txBody>
      </p:sp>
      <p:sp>
        <p:nvSpPr>
          <p:cNvPr id="45" name="Google Shape;45;p9"/>
          <p:cNvSpPr txBox="1">
            <a:spLocks noGrp="1"/>
          </p:cNvSpPr>
          <p:nvPr>
            <p:ph type="subTitle" idx="1"/>
          </p:nvPr>
        </p:nvSpPr>
        <p:spPr>
          <a:xfrm>
            <a:off x="354000" y="3895201"/>
            <a:ext cx="5393600" cy="17940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lt1"/>
              </a:buClr>
              <a:buSzPts val="1900"/>
              <a:buNone/>
              <a:defRPr sz="2533">
                <a:solidFill>
                  <a:schemeClr val="lt1"/>
                </a:solidFill>
              </a:defRPr>
            </a:lvl1pPr>
            <a:lvl2pPr lvl="1" algn="ctr">
              <a:lnSpc>
                <a:spcPct val="100000"/>
              </a:lnSpc>
              <a:spcBef>
                <a:spcPts val="0"/>
              </a:spcBef>
              <a:spcAft>
                <a:spcPts val="0"/>
              </a:spcAft>
              <a:buClr>
                <a:schemeClr val="lt1"/>
              </a:buClr>
              <a:buSzPts val="1900"/>
              <a:buNone/>
              <a:defRPr sz="2533">
                <a:solidFill>
                  <a:schemeClr val="lt1"/>
                </a:solidFill>
              </a:defRPr>
            </a:lvl2pPr>
            <a:lvl3pPr lvl="2" algn="ctr">
              <a:lnSpc>
                <a:spcPct val="100000"/>
              </a:lnSpc>
              <a:spcBef>
                <a:spcPts val="0"/>
              </a:spcBef>
              <a:spcAft>
                <a:spcPts val="0"/>
              </a:spcAft>
              <a:buClr>
                <a:schemeClr val="lt1"/>
              </a:buClr>
              <a:buSzPts val="1900"/>
              <a:buNone/>
              <a:defRPr sz="2533">
                <a:solidFill>
                  <a:schemeClr val="lt1"/>
                </a:solidFill>
              </a:defRPr>
            </a:lvl3pPr>
            <a:lvl4pPr lvl="3" algn="ctr">
              <a:lnSpc>
                <a:spcPct val="100000"/>
              </a:lnSpc>
              <a:spcBef>
                <a:spcPts val="0"/>
              </a:spcBef>
              <a:spcAft>
                <a:spcPts val="0"/>
              </a:spcAft>
              <a:buClr>
                <a:schemeClr val="lt1"/>
              </a:buClr>
              <a:buSzPts val="1900"/>
              <a:buNone/>
              <a:defRPr sz="2533">
                <a:solidFill>
                  <a:schemeClr val="lt1"/>
                </a:solidFill>
              </a:defRPr>
            </a:lvl4pPr>
            <a:lvl5pPr lvl="4" algn="ctr">
              <a:lnSpc>
                <a:spcPct val="100000"/>
              </a:lnSpc>
              <a:spcBef>
                <a:spcPts val="0"/>
              </a:spcBef>
              <a:spcAft>
                <a:spcPts val="0"/>
              </a:spcAft>
              <a:buClr>
                <a:schemeClr val="lt1"/>
              </a:buClr>
              <a:buSzPts val="1900"/>
              <a:buNone/>
              <a:defRPr sz="2533">
                <a:solidFill>
                  <a:schemeClr val="lt1"/>
                </a:solidFill>
              </a:defRPr>
            </a:lvl5pPr>
            <a:lvl6pPr lvl="5" algn="ctr">
              <a:lnSpc>
                <a:spcPct val="100000"/>
              </a:lnSpc>
              <a:spcBef>
                <a:spcPts val="0"/>
              </a:spcBef>
              <a:spcAft>
                <a:spcPts val="0"/>
              </a:spcAft>
              <a:buClr>
                <a:schemeClr val="lt1"/>
              </a:buClr>
              <a:buSzPts val="1900"/>
              <a:buNone/>
              <a:defRPr sz="2533">
                <a:solidFill>
                  <a:schemeClr val="lt1"/>
                </a:solidFill>
              </a:defRPr>
            </a:lvl6pPr>
            <a:lvl7pPr lvl="6" algn="ctr">
              <a:lnSpc>
                <a:spcPct val="100000"/>
              </a:lnSpc>
              <a:spcBef>
                <a:spcPts val="0"/>
              </a:spcBef>
              <a:spcAft>
                <a:spcPts val="0"/>
              </a:spcAft>
              <a:buClr>
                <a:schemeClr val="lt1"/>
              </a:buClr>
              <a:buSzPts val="1900"/>
              <a:buNone/>
              <a:defRPr sz="2533">
                <a:solidFill>
                  <a:schemeClr val="lt1"/>
                </a:solidFill>
              </a:defRPr>
            </a:lvl7pPr>
            <a:lvl8pPr lvl="7" algn="ctr">
              <a:lnSpc>
                <a:spcPct val="100000"/>
              </a:lnSpc>
              <a:spcBef>
                <a:spcPts val="0"/>
              </a:spcBef>
              <a:spcAft>
                <a:spcPts val="0"/>
              </a:spcAft>
              <a:buClr>
                <a:schemeClr val="lt1"/>
              </a:buClr>
              <a:buSzPts val="1900"/>
              <a:buNone/>
              <a:defRPr sz="2533">
                <a:solidFill>
                  <a:schemeClr val="lt1"/>
                </a:solidFill>
              </a:defRPr>
            </a:lvl8pPr>
            <a:lvl9pPr lvl="8" algn="ctr">
              <a:lnSpc>
                <a:spcPct val="100000"/>
              </a:lnSpc>
              <a:spcBef>
                <a:spcPts val="0"/>
              </a:spcBef>
              <a:spcAft>
                <a:spcPts val="0"/>
              </a:spcAft>
              <a:buClr>
                <a:schemeClr val="lt1"/>
              </a:buClr>
              <a:buSzPts val="1900"/>
              <a:buNone/>
              <a:defRPr sz="2533">
                <a:solidFill>
                  <a:schemeClr val="lt1"/>
                </a:solidFill>
              </a:defRPr>
            </a:lvl9pPr>
          </a:lstStyle>
          <a:p>
            <a:endParaRPr/>
          </a:p>
        </p:txBody>
      </p:sp>
      <p:sp>
        <p:nvSpPr>
          <p:cNvPr id="46" name="Google Shape;46;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7" name="Google Shape;47;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97104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8E57C4-DA42-4D44-95DF-CC7507883373}"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A2355-7A12-D94E-AB50-6D28F2A99E44}" type="slidenum">
              <a:rPr lang="en-US" smtClean="0"/>
              <a:t>‹#›</a:t>
            </a:fld>
            <a:endParaRPr lang="en-US"/>
          </a:p>
        </p:txBody>
      </p:sp>
    </p:spTree>
    <p:extLst>
      <p:ext uri="{BB962C8B-B14F-4D97-AF65-F5344CB8AC3E}">
        <p14:creationId xmlns:p14="http://schemas.microsoft.com/office/powerpoint/2010/main" val="13222925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lstStyle>
            <a:lvl1pPr marL="609585" lvl="0" indent="-304792">
              <a:lnSpc>
                <a:spcPct val="100000"/>
              </a:lnSpc>
              <a:spcBef>
                <a:spcPts val="0"/>
              </a:spcBef>
              <a:spcAft>
                <a:spcPts val="0"/>
              </a:spcAft>
              <a:buSzPts val="2100"/>
              <a:buFont typeface="Oswald"/>
              <a:buNone/>
              <a:defRPr sz="28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33263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1"/>
        <p:cNvGrpSpPr/>
        <p:nvPr/>
      </p:nvGrpSpPr>
      <p:grpSpPr>
        <a:xfrm>
          <a:off x="0" y="0"/>
          <a:ext cx="0" cy="0"/>
          <a:chOff x="0" y="0"/>
          <a:chExt cx="0" cy="0"/>
        </a:xfrm>
      </p:grpSpPr>
      <p:cxnSp>
        <p:nvCxnSpPr>
          <p:cNvPr id="52" name="Google Shape;52;p11"/>
          <p:cNvCxnSpPr/>
          <p:nvPr/>
        </p:nvCxnSpPr>
        <p:spPr>
          <a:xfrm>
            <a:off x="551033" y="3984367"/>
            <a:ext cx="12140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lstStyle>
            <a:lvl1pPr lvl="0">
              <a:spcBef>
                <a:spcPts val="0"/>
              </a:spcBef>
              <a:spcAft>
                <a:spcPts val="0"/>
              </a:spcAft>
              <a:buSzPts val="12000"/>
              <a:buNone/>
              <a:defRPr sz="16000"/>
            </a:lvl1pPr>
            <a:lvl2pPr lvl="1">
              <a:spcBef>
                <a:spcPts val="0"/>
              </a:spcBef>
              <a:spcAft>
                <a:spcPts val="0"/>
              </a:spcAft>
              <a:buSzPts val="12000"/>
              <a:buNone/>
              <a:defRPr sz="16000"/>
            </a:lvl2pPr>
            <a:lvl3pPr lvl="2">
              <a:spcBef>
                <a:spcPts val="0"/>
              </a:spcBef>
              <a:spcAft>
                <a:spcPts val="0"/>
              </a:spcAft>
              <a:buSzPts val="12000"/>
              <a:buNone/>
              <a:defRPr sz="16000"/>
            </a:lvl3pPr>
            <a:lvl4pPr lvl="3">
              <a:spcBef>
                <a:spcPts val="0"/>
              </a:spcBef>
              <a:spcAft>
                <a:spcPts val="0"/>
              </a:spcAft>
              <a:buSzPts val="12000"/>
              <a:buNone/>
              <a:defRPr sz="16000"/>
            </a:lvl4pPr>
            <a:lvl5pPr lvl="4">
              <a:spcBef>
                <a:spcPts val="0"/>
              </a:spcBef>
              <a:spcAft>
                <a:spcPts val="0"/>
              </a:spcAft>
              <a:buSzPts val="12000"/>
              <a:buNone/>
              <a:defRPr sz="16000"/>
            </a:lvl5pPr>
            <a:lvl6pPr lvl="5">
              <a:spcBef>
                <a:spcPts val="0"/>
              </a:spcBef>
              <a:spcAft>
                <a:spcPts val="0"/>
              </a:spcAft>
              <a:buSzPts val="12000"/>
              <a:buNone/>
              <a:defRPr sz="16000"/>
            </a:lvl6pPr>
            <a:lvl7pPr lvl="6">
              <a:spcBef>
                <a:spcPts val="0"/>
              </a:spcBef>
              <a:spcAft>
                <a:spcPts val="0"/>
              </a:spcAft>
              <a:buSzPts val="12000"/>
              <a:buNone/>
              <a:defRPr sz="16000"/>
            </a:lvl7pPr>
            <a:lvl8pPr lvl="7">
              <a:spcBef>
                <a:spcPts val="0"/>
              </a:spcBef>
              <a:spcAft>
                <a:spcPts val="0"/>
              </a:spcAft>
              <a:buSzPts val="12000"/>
              <a:buNone/>
              <a:defRPr sz="16000"/>
            </a:lvl8pPr>
            <a:lvl9pPr lvl="8">
              <a:spcBef>
                <a:spcPts val="0"/>
              </a:spcBef>
              <a:spcAft>
                <a:spcPts val="0"/>
              </a:spcAft>
              <a:buSzPts val="12000"/>
              <a:buNone/>
              <a:defRPr sz="16000"/>
            </a:lvl9pPr>
          </a:lstStyle>
          <a:p>
            <a:r>
              <a:t>xx%</a:t>
            </a:r>
          </a:p>
        </p:txBody>
      </p:sp>
      <p:sp>
        <p:nvSpPr>
          <p:cNvPr id="54" name="Google Shape;54;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55" name="Google Shape;55;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162519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78895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8E57C4-DA42-4D44-95DF-CC7507883373}" type="datetimeFigureOut">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A2355-7A12-D94E-AB50-6D28F2A99E44}" type="slidenum">
              <a:rPr lang="en-US" smtClean="0"/>
              <a:t>‹#›</a:t>
            </a:fld>
            <a:endParaRPr lang="en-US"/>
          </a:p>
        </p:txBody>
      </p:sp>
    </p:spTree>
    <p:extLst>
      <p:ext uri="{BB962C8B-B14F-4D97-AF65-F5344CB8AC3E}">
        <p14:creationId xmlns:p14="http://schemas.microsoft.com/office/powerpoint/2010/main" val="1609318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8E57C4-DA42-4D44-95DF-CC7507883373}" type="datetimeFigureOut">
              <a:rPr lang="en-US" smtClean="0"/>
              <a:t>10/23/18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7A2355-7A12-D94E-AB50-6D28F2A99E44}" type="slidenum">
              <a:rPr lang="en-US" smtClean="0"/>
              <a:t>‹#›</a:t>
            </a:fld>
            <a:endParaRPr lang="en-US"/>
          </a:p>
        </p:txBody>
      </p:sp>
    </p:spTree>
    <p:extLst>
      <p:ext uri="{BB962C8B-B14F-4D97-AF65-F5344CB8AC3E}">
        <p14:creationId xmlns:p14="http://schemas.microsoft.com/office/powerpoint/2010/main" val="26394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8E57C4-DA42-4D44-95DF-CC7507883373}" type="datetimeFigureOut">
              <a:rPr lang="en-US" smtClean="0"/>
              <a:t>10/23/18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7A2355-7A12-D94E-AB50-6D28F2A99E44}" type="slidenum">
              <a:rPr lang="en-US" smtClean="0"/>
              <a:t>‹#›</a:t>
            </a:fld>
            <a:endParaRPr lang="en-US"/>
          </a:p>
        </p:txBody>
      </p:sp>
    </p:spTree>
    <p:extLst>
      <p:ext uri="{BB962C8B-B14F-4D97-AF65-F5344CB8AC3E}">
        <p14:creationId xmlns:p14="http://schemas.microsoft.com/office/powerpoint/2010/main" val="1643666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98E57C4-DA42-4D44-95DF-CC7507883373}" type="datetimeFigureOut">
              <a:rPr lang="en-US" smtClean="0"/>
              <a:t>10/23/18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7A2355-7A12-D94E-AB50-6D28F2A99E44}" type="slidenum">
              <a:rPr lang="en-US" smtClean="0"/>
              <a:t>‹#›</a:t>
            </a:fld>
            <a:endParaRPr lang="en-US"/>
          </a:p>
        </p:txBody>
      </p:sp>
    </p:spTree>
    <p:extLst>
      <p:ext uri="{BB962C8B-B14F-4D97-AF65-F5344CB8AC3E}">
        <p14:creationId xmlns:p14="http://schemas.microsoft.com/office/powerpoint/2010/main" val="2023655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E57C4-DA42-4D44-95DF-CC7507883373}" type="datetimeFigureOut">
              <a:rPr lang="en-US" smtClean="0"/>
              <a:t>10/23/18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7A2355-7A12-D94E-AB50-6D28F2A99E44}" type="slidenum">
              <a:rPr lang="en-US" smtClean="0"/>
              <a:t>‹#›</a:t>
            </a:fld>
            <a:endParaRPr lang="en-US"/>
          </a:p>
        </p:txBody>
      </p:sp>
    </p:spTree>
    <p:extLst>
      <p:ext uri="{BB962C8B-B14F-4D97-AF65-F5344CB8AC3E}">
        <p14:creationId xmlns:p14="http://schemas.microsoft.com/office/powerpoint/2010/main" val="1877185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8E57C4-DA42-4D44-95DF-CC7507883373}" type="datetimeFigureOut">
              <a:rPr lang="en-US" smtClean="0"/>
              <a:t>10/23/18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7A2355-7A12-D94E-AB50-6D28F2A99E44}" type="slidenum">
              <a:rPr lang="en-US" smtClean="0"/>
              <a:t>‹#›</a:t>
            </a:fld>
            <a:endParaRPr lang="en-US"/>
          </a:p>
        </p:txBody>
      </p:sp>
    </p:spTree>
    <p:extLst>
      <p:ext uri="{BB962C8B-B14F-4D97-AF65-F5344CB8AC3E}">
        <p14:creationId xmlns:p14="http://schemas.microsoft.com/office/powerpoint/2010/main" val="1169549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8E57C4-DA42-4D44-95DF-CC7507883373}" type="datetimeFigureOut">
              <a:rPr lang="en-US" smtClean="0"/>
              <a:t>10/23/18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7A2355-7A12-D94E-AB50-6D28F2A99E44}" type="slidenum">
              <a:rPr lang="en-US" smtClean="0"/>
              <a:t>‹#›</a:t>
            </a:fld>
            <a:endParaRPr lang="en-US"/>
          </a:p>
        </p:txBody>
      </p:sp>
    </p:spTree>
    <p:extLst>
      <p:ext uri="{BB962C8B-B14F-4D97-AF65-F5344CB8AC3E}">
        <p14:creationId xmlns:p14="http://schemas.microsoft.com/office/powerpoint/2010/main" val="702070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8E57C4-DA42-4D44-95DF-CC7507883373}" type="datetimeFigureOut">
              <a:rPr lang="en-US" smtClean="0"/>
              <a:t>10/23/18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A2355-7A12-D94E-AB50-6D28F2A99E44}" type="slidenum">
              <a:rPr lang="en-US" smtClean="0"/>
              <a:t>‹#›</a:t>
            </a:fld>
            <a:endParaRPr lang="en-US"/>
          </a:p>
        </p:txBody>
      </p:sp>
    </p:spTree>
    <p:extLst>
      <p:ext uri="{BB962C8B-B14F-4D97-AF65-F5344CB8AC3E}">
        <p14:creationId xmlns:p14="http://schemas.microsoft.com/office/powerpoint/2010/main" val="515370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496667"/>
            <a:ext cx="11360800" cy="9780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415600" y="1958433"/>
            <a:ext cx="11360800" cy="4133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latin typeface="Source Code Pro"/>
                <a:ea typeface="Source Code Pro"/>
                <a:cs typeface="Source Code Pro"/>
                <a:sym typeface="Source Code Pro"/>
              </a:defRPr>
            </a:lvl1pPr>
            <a:lvl2pPr lvl="1" algn="r">
              <a:buNone/>
              <a:defRPr sz="1333">
                <a:solidFill>
                  <a:schemeClr val="dk2"/>
                </a:solidFill>
                <a:latin typeface="Source Code Pro"/>
                <a:ea typeface="Source Code Pro"/>
                <a:cs typeface="Source Code Pro"/>
                <a:sym typeface="Source Code Pro"/>
              </a:defRPr>
            </a:lvl2pPr>
            <a:lvl3pPr lvl="2" algn="r">
              <a:buNone/>
              <a:defRPr sz="1333">
                <a:solidFill>
                  <a:schemeClr val="dk2"/>
                </a:solidFill>
                <a:latin typeface="Source Code Pro"/>
                <a:ea typeface="Source Code Pro"/>
                <a:cs typeface="Source Code Pro"/>
                <a:sym typeface="Source Code Pro"/>
              </a:defRPr>
            </a:lvl3pPr>
            <a:lvl4pPr lvl="3" algn="r">
              <a:buNone/>
              <a:defRPr sz="1333">
                <a:solidFill>
                  <a:schemeClr val="dk2"/>
                </a:solidFill>
                <a:latin typeface="Source Code Pro"/>
                <a:ea typeface="Source Code Pro"/>
                <a:cs typeface="Source Code Pro"/>
                <a:sym typeface="Source Code Pro"/>
              </a:defRPr>
            </a:lvl4pPr>
            <a:lvl5pPr lvl="4" algn="r">
              <a:buNone/>
              <a:defRPr sz="1333">
                <a:solidFill>
                  <a:schemeClr val="dk2"/>
                </a:solidFill>
                <a:latin typeface="Source Code Pro"/>
                <a:ea typeface="Source Code Pro"/>
                <a:cs typeface="Source Code Pro"/>
                <a:sym typeface="Source Code Pro"/>
              </a:defRPr>
            </a:lvl5pPr>
            <a:lvl6pPr lvl="5" algn="r">
              <a:buNone/>
              <a:defRPr sz="1333">
                <a:solidFill>
                  <a:schemeClr val="dk2"/>
                </a:solidFill>
                <a:latin typeface="Source Code Pro"/>
                <a:ea typeface="Source Code Pro"/>
                <a:cs typeface="Source Code Pro"/>
                <a:sym typeface="Source Code Pro"/>
              </a:defRPr>
            </a:lvl6pPr>
            <a:lvl7pPr lvl="6" algn="r">
              <a:buNone/>
              <a:defRPr sz="1333">
                <a:solidFill>
                  <a:schemeClr val="dk2"/>
                </a:solidFill>
                <a:latin typeface="Source Code Pro"/>
                <a:ea typeface="Source Code Pro"/>
                <a:cs typeface="Source Code Pro"/>
                <a:sym typeface="Source Code Pro"/>
              </a:defRPr>
            </a:lvl7pPr>
            <a:lvl8pPr lvl="7" algn="r">
              <a:buNone/>
              <a:defRPr sz="1333">
                <a:solidFill>
                  <a:schemeClr val="dk2"/>
                </a:solidFill>
                <a:latin typeface="Source Code Pro"/>
                <a:ea typeface="Source Code Pro"/>
                <a:cs typeface="Source Code Pro"/>
                <a:sym typeface="Source Code Pro"/>
              </a:defRPr>
            </a:lvl8pPr>
            <a:lvl9pPr lvl="8" algn="r">
              <a:buNone/>
              <a:defRPr sz="1333">
                <a:solidFill>
                  <a:schemeClr val="dk2"/>
                </a:solidFill>
                <a:latin typeface="Source Code Pro"/>
                <a:ea typeface="Source Code Pro"/>
                <a:cs typeface="Source Code Pro"/>
                <a:sym typeface="Source Code Pr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2316705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haescommunity.co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Obesity-Related Comorbidities</a:t>
            </a:r>
          </a:p>
        </p:txBody>
      </p:sp>
      <p:sp>
        <p:nvSpPr>
          <p:cNvPr id="3" name="Subtitle 2"/>
          <p:cNvSpPr>
            <a:spLocks noGrp="1"/>
          </p:cNvSpPr>
          <p:nvPr>
            <p:ph type="subTitle" idx="1"/>
          </p:nvPr>
        </p:nvSpPr>
        <p:spPr/>
        <p:txBody>
          <a:bodyPr/>
          <a:lstStyle/>
          <a:p>
            <a:r>
              <a:rPr lang="en-US" dirty="0"/>
              <a:t>Diabetes</a:t>
            </a:r>
          </a:p>
        </p:txBody>
      </p:sp>
    </p:spTree>
    <p:extLst>
      <p:ext uri="{BB962C8B-B14F-4D97-AF65-F5344CB8AC3E}">
        <p14:creationId xmlns:p14="http://schemas.microsoft.com/office/powerpoint/2010/main" val="1954028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415600" y="496667"/>
            <a:ext cx="11360800" cy="978000"/>
          </a:xfrm>
          <a:prstGeom prst="rect">
            <a:avLst/>
          </a:prstGeom>
        </p:spPr>
        <p:txBody>
          <a:bodyPr spcFirstLastPara="1" wrap="square" lIns="121900" tIns="121900" rIns="121900" bIns="121900" anchor="b" anchorCtr="0">
            <a:noAutofit/>
          </a:bodyPr>
          <a:lstStyle/>
          <a:p>
            <a:r>
              <a:rPr lang="en"/>
              <a:t>Metabolically Healthy Obesity</a:t>
            </a:r>
            <a:endParaRPr/>
          </a:p>
        </p:txBody>
      </p:sp>
      <p:sp>
        <p:nvSpPr>
          <p:cNvPr id="69" name="Google Shape;69;p14"/>
          <p:cNvSpPr txBox="1">
            <a:spLocks noGrp="1"/>
          </p:cNvSpPr>
          <p:nvPr>
            <p:ph type="body" idx="1"/>
          </p:nvPr>
        </p:nvSpPr>
        <p:spPr>
          <a:xfrm>
            <a:off x="415600" y="1958433"/>
            <a:ext cx="11360800" cy="4133200"/>
          </a:xfrm>
          <a:prstGeom prst="rect">
            <a:avLst/>
          </a:prstGeom>
        </p:spPr>
        <p:txBody>
          <a:bodyPr spcFirstLastPara="1" wrap="square" lIns="121900" tIns="121900" rIns="121900" bIns="121900" anchor="t" anchorCtr="0">
            <a:noAutofit/>
          </a:bodyPr>
          <a:lstStyle/>
          <a:p>
            <a:pPr indent="-474121">
              <a:buSzPts val="2000"/>
              <a:buFont typeface="Lato"/>
              <a:buChar char="●"/>
            </a:pPr>
            <a:r>
              <a:rPr lang="en" sz="2667">
                <a:latin typeface="Lato"/>
                <a:ea typeface="Lato"/>
                <a:cs typeface="Lato"/>
                <a:sym typeface="Lato"/>
              </a:rPr>
              <a:t>Metabolically Healthy Obesity: No formalized definition, but generally stated as the absence of metabolic diseases and lack of major risk factors</a:t>
            </a:r>
            <a:endParaRPr sz="2667">
              <a:latin typeface="Lato"/>
              <a:ea typeface="Lato"/>
              <a:cs typeface="Lato"/>
              <a:sym typeface="Lato"/>
            </a:endParaRPr>
          </a:p>
          <a:p>
            <a:pPr lvl="1" indent="-440256">
              <a:spcBef>
                <a:spcPts val="0"/>
              </a:spcBef>
              <a:buSzPts val="1600"/>
              <a:buFont typeface="Lato"/>
              <a:buChar char="○"/>
            </a:pPr>
            <a:r>
              <a:rPr lang="en" sz="2133">
                <a:latin typeface="Lato"/>
                <a:ea typeface="Lato"/>
                <a:cs typeface="Lato"/>
                <a:sym typeface="Lato"/>
              </a:rPr>
              <a:t>Metabolic diseases include diabetes, high blood pressure,  and high cholesterol</a:t>
            </a:r>
            <a:endParaRPr sz="2133">
              <a:latin typeface="Lato"/>
              <a:ea typeface="Lato"/>
              <a:cs typeface="Lato"/>
              <a:sym typeface="Lato"/>
            </a:endParaRPr>
          </a:p>
          <a:p>
            <a:pPr indent="-474121">
              <a:spcBef>
                <a:spcPts val="1333"/>
              </a:spcBef>
              <a:buSzPts val="2000"/>
              <a:buFont typeface="Lato"/>
              <a:buChar char="●"/>
            </a:pPr>
            <a:r>
              <a:rPr lang="en" sz="2667">
                <a:latin typeface="Lato"/>
                <a:ea typeface="Lato"/>
                <a:cs typeface="Lato"/>
                <a:sym typeface="Lato"/>
              </a:rPr>
              <a:t>Thought to be influenced by lifestyle factors and genetics</a:t>
            </a:r>
            <a:endParaRPr sz="2667">
              <a:latin typeface="Lato"/>
              <a:ea typeface="Lato"/>
              <a:cs typeface="Lato"/>
              <a:sym typeface="Lato"/>
            </a:endParaRPr>
          </a:p>
          <a:p>
            <a:pPr indent="-474121">
              <a:spcBef>
                <a:spcPts val="1333"/>
              </a:spcBef>
              <a:buSzPts val="2000"/>
              <a:buFont typeface="Lato"/>
              <a:buChar char="●"/>
            </a:pPr>
            <a:r>
              <a:rPr lang="en" sz="2667">
                <a:latin typeface="Lato"/>
                <a:ea typeface="Lato"/>
                <a:cs typeface="Lato"/>
                <a:sym typeface="Lato"/>
              </a:rPr>
              <a:t>Conflicting results on relationship to cardiovascular disease</a:t>
            </a:r>
            <a:endParaRPr sz="2667">
              <a:latin typeface="Lato"/>
              <a:ea typeface="Lato"/>
              <a:cs typeface="Lato"/>
              <a:sym typeface="Lato"/>
            </a:endParaRPr>
          </a:p>
          <a:p>
            <a:pPr indent="0">
              <a:spcBef>
                <a:spcPts val="1333"/>
              </a:spcBef>
              <a:spcAft>
                <a:spcPts val="2133"/>
              </a:spcAft>
              <a:buNone/>
            </a:pPr>
            <a:endParaRPr/>
          </a:p>
        </p:txBody>
      </p:sp>
    </p:spTree>
    <p:extLst>
      <p:ext uri="{BB962C8B-B14F-4D97-AF65-F5344CB8AC3E}">
        <p14:creationId xmlns:p14="http://schemas.microsoft.com/office/powerpoint/2010/main" val="803728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415600" y="496667"/>
            <a:ext cx="11360800" cy="978000"/>
          </a:xfrm>
          <a:prstGeom prst="rect">
            <a:avLst/>
          </a:prstGeom>
        </p:spPr>
        <p:txBody>
          <a:bodyPr spcFirstLastPara="1" wrap="square" lIns="121900" tIns="121900" rIns="121900" bIns="121900" anchor="b" anchorCtr="0">
            <a:noAutofit/>
          </a:bodyPr>
          <a:lstStyle/>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r>
              <a:rPr lang="en"/>
              <a:t>“Healthy Obesity not so Healthy for the Heart”</a:t>
            </a:r>
            <a:endParaRPr/>
          </a:p>
        </p:txBody>
      </p:sp>
      <p:sp>
        <p:nvSpPr>
          <p:cNvPr id="75" name="Google Shape;75;p15"/>
          <p:cNvSpPr txBox="1">
            <a:spLocks noGrp="1"/>
          </p:cNvSpPr>
          <p:nvPr>
            <p:ph type="body" idx="1"/>
          </p:nvPr>
        </p:nvSpPr>
        <p:spPr>
          <a:xfrm>
            <a:off x="415600" y="1958433"/>
            <a:ext cx="11360800" cy="4133200"/>
          </a:xfrm>
          <a:prstGeom prst="rect">
            <a:avLst/>
          </a:prstGeom>
        </p:spPr>
        <p:txBody>
          <a:bodyPr spcFirstLastPara="1" wrap="square" lIns="121900" tIns="121900" rIns="121900" bIns="121900" anchor="t" anchorCtr="0">
            <a:noAutofit/>
          </a:bodyPr>
          <a:lstStyle/>
          <a:p>
            <a:pPr>
              <a:buFont typeface="Lato"/>
              <a:buChar char="●"/>
            </a:pPr>
            <a:r>
              <a:rPr lang="en">
                <a:latin typeface="Lato"/>
                <a:ea typeface="Lato"/>
                <a:cs typeface="Lato"/>
                <a:sym typeface="Lato"/>
              </a:rPr>
              <a:t>Medical News Today, 2018</a:t>
            </a:r>
            <a:endParaRPr>
              <a:latin typeface="Lato"/>
              <a:ea typeface="Lato"/>
              <a:cs typeface="Lato"/>
              <a:sym typeface="Lato"/>
            </a:endParaRPr>
          </a:p>
          <a:p>
            <a:pPr>
              <a:spcBef>
                <a:spcPts val="1333"/>
              </a:spcBef>
              <a:buFont typeface="Lato"/>
              <a:buChar char="●"/>
            </a:pPr>
            <a:r>
              <a:rPr lang="en">
                <a:highlight>
                  <a:srgbClr val="FFFFFF"/>
                </a:highlight>
                <a:latin typeface="Lato"/>
                <a:ea typeface="Lato"/>
                <a:cs typeface="Lato"/>
                <a:sym typeface="Lato"/>
              </a:rPr>
              <a:t>“a new study on women suggests that the "healthy" attribute should be taken with a considerably large pinch of salt”</a:t>
            </a:r>
            <a:endParaRPr>
              <a:latin typeface="Lato"/>
              <a:ea typeface="Lato"/>
              <a:cs typeface="Lato"/>
              <a:sym typeface="Lato"/>
            </a:endParaRPr>
          </a:p>
          <a:p>
            <a:pPr lvl="1" indent="-440256">
              <a:spcBef>
                <a:spcPts val="0"/>
              </a:spcBef>
              <a:buSzPts val="1600"/>
              <a:buFont typeface="Lato"/>
              <a:buChar char="○"/>
            </a:pPr>
            <a:r>
              <a:rPr lang="en" sz="2133">
                <a:latin typeface="Lato"/>
                <a:ea typeface="Lato"/>
                <a:cs typeface="Lato"/>
                <a:sym typeface="Lato"/>
              </a:rPr>
              <a:t>Literature review of long term studies revealed individuals with obesity were at a higher risk of cardiovascular disease than normal weight participants</a:t>
            </a:r>
            <a:endParaRPr sz="2133">
              <a:latin typeface="Lato"/>
              <a:ea typeface="Lato"/>
              <a:cs typeface="Lato"/>
              <a:sym typeface="Lato"/>
            </a:endParaRPr>
          </a:p>
          <a:p>
            <a:pPr lvl="1" indent="-440256">
              <a:spcBef>
                <a:spcPts val="0"/>
              </a:spcBef>
              <a:buSzPts val="1600"/>
              <a:buFont typeface="Lato"/>
              <a:buChar char="○"/>
            </a:pPr>
            <a:r>
              <a:rPr lang="en" sz="2133">
                <a:latin typeface="Lato"/>
                <a:ea typeface="Lato"/>
                <a:cs typeface="Lato"/>
                <a:sym typeface="Lato"/>
              </a:rPr>
              <a:t>Cohort study using data from the Nurses Health Study shows same pattern</a:t>
            </a:r>
            <a:endParaRPr sz="2133">
              <a:latin typeface="Lato"/>
              <a:ea typeface="Lato"/>
              <a:cs typeface="Lato"/>
              <a:sym typeface="Lato"/>
            </a:endParaRPr>
          </a:p>
          <a:p>
            <a:pPr>
              <a:spcBef>
                <a:spcPts val="1333"/>
              </a:spcBef>
              <a:spcAft>
                <a:spcPts val="1333"/>
              </a:spcAft>
              <a:buFont typeface="Lato"/>
              <a:buChar char="●"/>
            </a:pPr>
            <a:r>
              <a:rPr lang="en">
                <a:latin typeface="Lato"/>
                <a:ea typeface="Lato"/>
                <a:cs typeface="Lato"/>
                <a:sym typeface="Lato"/>
              </a:rPr>
              <a:t>Everyone should take measures to promote metabolic health regardless of weight</a:t>
            </a:r>
            <a:endParaRPr>
              <a:latin typeface="Lato"/>
              <a:ea typeface="Lato"/>
              <a:cs typeface="Lato"/>
              <a:sym typeface="Lato"/>
            </a:endParaRPr>
          </a:p>
        </p:txBody>
      </p:sp>
    </p:spTree>
    <p:extLst>
      <p:ext uri="{BB962C8B-B14F-4D97-AF65-F5344CB8AC3E}">
        <p14:creationId xmlns:p14="http://schemas.microsoft.com/office/powerpoint/2010/main" val="3008495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415600" y="496667"/>
            <a:ext cx="11360800" cy="978000"/>
          </a:xfrm>
          <a:prstGeom prst="rect">
            <a:avLst/>
          </a:prstGeom>
        </p:spPr>
        <p:txBody>
          <a:bodyPr spcFirstLastPara="1" wrap="square" lIns="121900" tIns="121900" rIns="121900" bIns="121900" anchor="b" anchorCtr="0">
            <a:noAutofit/>
          </a:bodyPr>
          <a:lstStyle/>
          <a:p>
            <a:r>
              <a:rPr lang="en"/>
              <a:t>Scientific Article</a:t>
            </a:r>
            <a:endParaRPr/>
          </a:p>
        </p:txBody>
      </p:sp>
      <p:sp>
        <p:nvSpPr>
          <p:cNvPr id="81" name="Google Shape;81;p16"/>
          <p:cNvSpPr txBox="1">
            <a:spLocks noGrp="1"/>
          </p:cNvSpPr>
          <p:nvPr>
            <p:ph type="body" idx="1"/>
          </p:nvPr>
        </p:nvSpPr>
        <p:spPr>
          <a:xfrm>
            <a:off x="415600" y="1958433"/>
            <a:ext cx="11360800" cy="4133200"/>
          </a:xfrm>
          <a:prstGeom prst="rect">
            <a:avLst/>
          </a:prstGeom>
        </p:spPr>
        <p:txBody>
          <a:bodyPr spcFirstLastPara="1" wrap="square" lIns="121900" tIns="121900" rIns="121900" bIns="121900" anchor="t" anchorCtr="0">
            <a:noAutofit/>
          </a:bodyPr>
          <a:lstStyle/>
          <a:p>
            <a:pPr>
              <a:buFont typeface="Lato"/>
              <a:buChar char="●"/>
            </a:pPr>
            <a:r>
              <a:rPr lang="en">
                <a:latin typeface="Lato"/>
                <a:ea typeface="Lato"/>
                <a:cs typeface="Lato"/>
                <a:sym typeface="Lato"/>
              </a:rPr>
              <a:t>“Cardiovascular disease risk of women with metabolically healthy obesity was increased compared with women with metabolically healthy normal weight, but risk was considerably higher in women with metabolically unhealthy normal weight, overweight, and obesity”</a:t>
            </a:r>
            <a:endParaRPr>
              <a:latin typeface="Lato"/>
              <a:ea typeface="Lato"/>
              <a:cs typeface="Lato"/>
              <a:sym typeface="Lato"/>
            </a:endParaRPr>
          </a:p>
          <a:p>
            <a:pPr>
              <a:spcBef>
                <a:spcPts val="1333"/>
              </a:spcBef>
              <a:buFont typeface="Lato"/>
              <a:buChar char="●"/>
            </a:pPr>
            <a:r>
              <a:rPr lang="en">
                <a:latin typeface="Lato"/>
                <a:ea typeface="Lato"/>
                <a:cs typeface="Lato"/>
                <a:sym typeface="Lato"/>
              </a:rPr>
              <a:t>Increased rate likely to do a transition from metabolically healthy obesity to metabolically unhealthy over study course </a:t>
            </a:r>
            <a:endParaRPr>
              <a:latin typeface="Lato"/>
              <a:ea typeface="Lato"/>
              <a:cs typeface="Lato"/>
              <a:sym typeface="Lato"/>
            </a:endParaRPr>
          </a:p>
          <a:p>
            <a:pPr indent="0">
              <a:spcBef>
                <a:spcPts val="2133"/>
              </a:spcBef>
              <a:buNone/>
            </a:pPr>
            <a:endParaRPr>
              <a:latin typeface="Lato"/>
              <a:ea typeface="Lato"/>
              <a:cs typeface="Lato"/>
              <a:sym typeface="Lato"/>
            </a:endParaRPr>
          </a:p>
          <a:p>
            <a:pPr indent="0">
              <a:spcBef>
                <a:spcPts val="2133"/>
              </a:spcBef>
              <a:spcAft>
                <a:spcPts val="2133"/>
              </a:spcAft>
              <a:buNone/>
            </a:pPr>
            <a:endParaRPr/>
          </a:p>
        </p:txBody>
      </p:sp>
    </p:spTree>
    <p:extLst>
      <p:ext uri="{BB962C8B-B14F-4D97-AF65-F5344CB8AC3E}">
        <p14:creationId xmlns:p14="http://schemas.microsoft.com/office/powerpoint/2010/main" val="1952878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415600" y="496667"/>
            <a:ext cx="11360800" cy="978000"/>
          </a:xfrm>
          <a:prstGeom prst="rect">
            <a:avLst/>
          </a:prstGeom>
        </p:spPr>
        <p:txBody>
          <a:bodyPr spcFirstLastPara="1" wrap="square" lIns="121900" tIns="121900" rIns="121900" bIns="121900" anchor="b" anchorCtr="0">
            <a:noAutofit/>
          </a:bodyPr>
          <a:lstStyle/>
          <a:p>
            <a:r>
              <a:rPr lang="en"/>
              <a:t>Comparison</a:t>
            </a:r>
            <a:endParaRPr/>
          </a:p>
        </p:txBody>
      </p:sp>
      <p:sp>
        <p:nvSpPr>
          <p:cNvPr id="87" name="Google Shape;87;p17"/>
          <p:cNvSpPr txBox="1">
            <a:spLocks noGrp="1"/>
          </p:cNvSpPr>
          <p:nvPr>
            <p:ph type="body" idx="1"/>
          </p:nvPr>
        </p:nvSpPr>
        <p:spPr>
          <a:xfrm>
            <a:off x="415600" y="1958433"/>
            <a:ext cx="11360800" cy="4133200"/>
          </a:xfrm>
          <a:prstGeom prst="rect">
            <a:avLst/>
          </a:prstGeom>
        </p:spPr>
        <p:txBody>
          <a:bodyPr spcFirstLastPara="1" wrap="square" lIns="121900" tIns="121900" rIns="121900" bIns="121900" anchor="t" anchorCtr="0">
            <a:noAutofit/>
          </a:bodyPr>
          <a:lstStyle/>
          <a:p>
            <a:pPr indent="-474121">
              <a:buSzPts val="2000"/>
              <a:buFont typeface="Lato"/>
              <a:buChar char="●"/>
            </a:pPr>
            <a:r>
              <a:rPr lang="en" sz="2667">
                <a:latin typeface="Lato"/>
                <a:ea typeface="Lato"/>
                <a:cs typeface="Lato"/>
                <a:sym typeface="Lato"/>
              </a:rPr>
              <a:t>News article presented factual information in a slightly biased format</a:t>
            </a:r>
            <a:endParaRPr sz="2667">
              <a:latin typeface="Lato"/>
              <a:ea typeface="Lato"/>
              <a:cs typeface="Lato"/>
              <a:sym typeface="Lato"/>
            </a:endParaRPr>
          </a:p>
          <a:p>
            <a:pPr indent="-474121">
              <a:spcBef>
                <a:spcPts val="1333"/>
              </a:spcBef>
              <a:buSzPts val="2000"/>
              <a:buFont typeface="Lato"/>
              <a:buChar char="●"/>
            </a:pPr>
            <a:r>
              <a:rPr lang="en" sz="2667">
                <a:latin typeface="Lato"/>
                <a:ea typeface="Lato"/>
                <a:cs typeface="Lato"/>
                <a:sym typeface="Lato"/>
              </a:rPr>
              <a:t>Different hypotheses presented</a:t>
            </a:r>
            <a:endParaRPr sz="2667">
              <a:latin typeface="Lato"/>
              <a:ea typeface="Lato"/>
              <a:cs typeface="Lato"/>
              <a:sym typeface="Lato"/>
            </a:endParaRPr>
          </a:p>
          <a:p>
            <a:pPr lvl="1" indent="-440256">
              <a:spcBef>
                <a:spcPts val="1333"/>
              </a:spcBef>
              <a:buSzPts val="1600"/>
              <a:buFont typeface="Lato"/>
              <a:buChar char="○"/>
            </a:pPr>
            <a:r>
              <a:rPr lang="en" sz="2133">
                <a:latin typeface="Lato"/>
                <a:ea typeface="Lato"/>
                <a:cs typeface="Lato"/>
                <a:sym typeface="Lato"/>
              </a:rPr>
              <a:t>Scientific: “the onset of metabolic disorders increases cardiovascular disease risk in individuals who were initially metabolically healthy”</a:t>
            </a:r>
            <a:endParaRPr sz="2133">
              <a:latin typeface="Lato"/>
              <a:ea typeface="Lato"/>
              <a:cs typeface="Lato"/>
              <a:sym typeface="Lato"/>
            </a:endParaRPr>
          </a:p>
          <a:p>
            <a:pPr lvl="1" indent="-440256">
              <a:spcBef>
                <a:spcPts val="0"/>
              </a:spcBef>
              <a:buSzPts val="1600"/>
              <a:buFont typeface="Lato"/>
              <a:buChar char="○"/>
            </a:pPr>
            <a:r>
              <a:rPr lang="en" sz="2133">
                <a:latin typeface="Lato"/>
                <a:ea typeface="Lato"/>
                <a:cs typeface="Lato"/>
                <a:sym typeface="Lato"/>
              </a:rPr>
              <a:t>News: “obesity free of metabolic diseases may not heighten a person’s risk of CVD, in the long-term, it may lead to the same negative effects on cardiovascular health as other types of obesity”.</a:t>
            </a:r>
            <a:endParaRPr sz="2133">
              <a:latin typeface="Lato"/>
              <a:ea typeface="Lato"/>
              <a:cs typeface="Lato"/>
              <a:sym typeface="Lato"/>
            </a:endParaRPr>
          </a:p>
          <a:p>
            <a:pPr lvl="1" indent="-440256">
              <a:spcBef>
                <a:spcPts val="0"/>
              </a:spcBef>
              <a:buSzPts val="1600"/>
              <a:buFont typeface="Lato"/>
              <a:buChar char="○"/>
            </a:pPr>
            <a:r>
              <a:rPr lang="en" sz="2133">
                <a:latin typeface="Lato"/>
                <a:ea typeface="Lato"/>
                <a:cs typeface="Lato"/>
                <a:sym typeface="Lato"/>
              </a:rPr>
              <a:t>Scientific does not mention obesity</a:t>
            </a:r>
            <a:endParaRPr sz="2133">
              <a:latin typeface="Lato"/>
              <a:ea typeface="Lato"/>
              <a:cs typeface="Lato"/>
              <a:sym typeface="Lato"/>
            </a:endParaRPr>
          </a:p>
          <a:p>
            <a:pPr marL="1219170" indent="0">
              <a:spcBef>
                <a:spcPts val="2133"/>
              </a:spcBef>
              <a:buNone/>
            </a:pPr>
            <a:endParaRPr>
              <a:latin typeface="Lato"/>
              <a:ea typeface="Lato"/>
              <a:cs typeface="Lato"/>
              <a:sym typeface="Lato"/>
            </a:endParaRPr>
          </a:p>
          <a:p>
            <a:pPr marL="1219170" indent="0">
              <a:spcBef>
                <a:spcPts val="2133"/>
              </a:spcBef>
              <a:spcAft>
                <a:spcPts val="2133"/>
              </a:spcAft>
              <a:buNone/>
            </a:pPr>
            <a:endParaRPr>
              <a:latin typeface="Lato"/>
              <a:ea typeface="Lato"/>
              <a:cs typeface="Lato"/>
              <a:sym typeface="Lato"/>
            </a:endParaRPr>
          </a:p>
        </p:txBody>
      </p:sp>
    </p:spTree>
    <p:extLst>
      <p:ext uri="{BB962C8B-B14F-4D97-AF65-F5344CB8AC3E}">
        <p14:creationId xmlns:p14="http://schemas.microsoft.com/office/powerpoint/2010/main" val="1284153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415600" y="496667"/>
            <a:ext cx="11360800" cy="978000"/>
          </a:xfrm>
          <a:prstGeom prst="rect">
            <a:avLst/>
          </a:prstGeom>
        </p:spPr>
        <p:txBody>
          <a:bodyPr spcFirstLastPara="1" wrap="square" lIns="121900" tIns="121900" rIns="121900" bIns="121900" anchor="b" anchorCtr="0">
            <a:noAutofit/>
          </a:bodyPr>
          <a:lstStyle/>
          <a:p>
            <a:r>
              <a:rPr lang="en"/>
              <a:t>Implications</a:t>
            </a:r>
            <a:endParaRPr/>
          </a:p>
        </p:txBody>
      </p:sp>
      <p:sp>
        <p:nvSpPr>
          <p:cNvPr id="93" name="Google Shape;93;p18"/>
          <p:cNvSpPr txBox="1">
            <a:spLocks noGrp="1"/>
          </p:cNvSpPr>
          <p:nvPr>
            <p:ph type="body" idx="1"/>
          </p:nvPr>
        </p:nvSpPr>
        <p:spPr>
          <a:xfrm>
            <a:off x="415600" y="1958433"/>
            <a:ext cx="11360800" cy="4133200"/>
          </a:xfrm>
          <a:prstGeom prst="rect">
            <a:avLst/>
          </a:prstGeom>
        </p:spPr>
        <p:txBody>
          <a:bodyPr spcFirstLastPara="1" wrap="square" lIns="121900" tIns="121900" rIns="121900" bIns="121900" anchor="t" anchorCtr="0">
            <a:noAutofit/>
          </a:bodyPr>
          <a:lstStyle/>
          <a:p>
            <a:pPr indent="-474121">
              <a:spcBef>
                <a:spcPts val="1333"/>
              </a:spcBef>
              <a:buSzPts val="2000"/>
              <a:buFont typeface="Lato"/>
              <a:buChar char="●"/>
            </a:pPr>
            <a:r>
              <a:rPr lang="en" sz="2667">
                <a:latin typeface="Lato"/>
                <a:ea typeface="Lato"/>
                <a:cs typeface="Lato"/>
                <a:sym typeface="Lato"/>
              </a:rPr>
              <a:t>Promotion of healthy behaviors among all populations regardless of weight</a:t>
            </a:r>
            <a:endParaRPr sz="2667">
              <a:latin typeface="Lato"/>
              <a:ea typeface="Lato"/>
              <a:cs typeface="Lato"/>
              <a:sym typeface="Lato"/>
            </a:endParaRPr>
          </a:p>
          <a:p>
            <a:pPr indent="-474121">
              <a:spcBef>
                <a:spcPts val="2133"/>
              </a:spcBef>
              <a:buSzPts val="2000"/>
              <a:buFont typeface="Lato"/>
              <a:buChar char="●"/>
            </a:pPr>
            <a:r>
              <a:rPr lang="en" sz="2667">
                <a:latin typeface="Lato"/>
                <a:ea typeface="Lato"/>
                <a:cs typeface="Lato"/>
                <a:sym typeface="Lato"/>
              </a:rPr>
              <a:t>Weight Stigma </a:t>
            </a:r>
            <a:endParaRPr sz="2667">
              <a:latin typeface="Lato"/>
              <a:ea typeface="Lato"/>
              <a:cs typeface="Lato"/>
              <a:sym typeface="Lato"/>
            </a:endParaRPr>
          </a:p>
          <a:p>
            <a:pPr indent="-474121">
              <a:spcBef>
                <a:spcPts val="2133"/>
              </a:spcBef>
              <a:spcAft>
                <a:spcPts val="2133"/>
              </a:spcAft>
              <a:buSzPts val="2000"/>
              <a:buFont typeface="Lato"/>
              <a:buChar char="●"/>
            </a:pPr>
            <a:r>
              <a:rPr lang="en" sz="2667">
                <a:latin typeface="Lato"/>
                <a:ea typeface="Lato"/>
                <a:cs typeface="Lato"/>
                <a:sym typeface="Lato"/>
              </a:rPr>
              <a:t>Priority of intervention and resources</a:t>
            </a:r>
            <a:endParaRPr sz="2667">
              <a:latin typeface="Lato"/>
              <a:ea typeface="Lato"/>
              <a:cs typeface="Lato"/>
              <a:sym typeface="Lato"/>
            </a:endParaRPr>
          </a:p>
        </p:txBody>
      </p:sp>
    </p:spTree>
    <p:extLst>
      <p:ext uri="{BB962C8B-B14F-4D97-AF65-F5344CB8AC3E}">
        <p14:creationId xmlns:p14="http://schemas.microsoft.com/office/powerpoint/2010/main" val="3006667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15600" y="496667"/>
            <a:ext cx="11360800" cy="978000"/>
          </a:xfrm>
          <a:prstGeom prst="rect">
            <a:avLst/>
          </a:prstGeom>
        </p:spPr>
        <p:txBody>
          <a:bodyPr spcFirstLastPara="1" wrap="square" lIns="121900" tIns="121900" rIns="121900" bIns="121900" anchor="b" anchorCtr="0">
            <a:noAutofit/>
          </a:bodyPr>
          <a:lstStyle/>
          <a:p>
            <a:r>
              <a:rPr lang="en"/>
              <a:t>Discussion</a:t>
            </a:r>
            <a:endParaRPr/>
          </a:p>
        </p:txBody>
      </p:sp>
      <p:sp>
        <p:nvSpPr>
          <p:cNvPr id="99" name="Google Shape;99;p19"/>
          <p:cNvSpPr txBox="1">
            <a:spLocks noGrp="1"/>
          </p:cNvSpPr>
          <p:nvPr>
            <p:ph type="body" idx="1"/>
          </p:nvPr>
        </p:nvSpPr>
        <p:spPr>
          <a:xfrm>
            <a:off x="415600" y="1958433"/>
            <a:ext cx="11360800" cy="4133200"/>
          </a:xfrm>
          <a:prstGeom prst="rect">
            <a:avLst/>
          </a:prstGeom>
        </p:spPr>
        <p:txBody>
          <a:bodyPr spcFirstLastPara="1" wrap="square" lIns="121900" tIns="121900" rIns="121900" bIns="121900" anchor="t" anchorCtr="0">
            <a:noAutofit/>
          </a:bodyPr>
          <a:lstStyle/>
          <a:p>
            <a:pPr>
              <a:buFont typeface="Lato"/>
              <a:buChar char="●"/>
            </a:pPr>
            <a:r>
              <a:rPr lang="en">
                <a:latin typeface="Lato"/>
                <a:ea typeface="Lato"/>
                <a:cs typeface="Lato"/>
                <a:sym typeface="Lato"/>
              </a:rPr>
              <a:t>Why do you think this news article presented the scientific information the way it did?</a:t>
            </a:r>
            <a:endParaRPr>
              <a:latin typeface="Lato"/>
              <a:ea typeface="Lato"/>
              <a:cs typeface="Lato"/>
              <a:sym typeface="Lato"/>
            </a:endParaRPr>
          </a:p>
          <a:p>
            <a:pPr>
              <a:spcBef>
                <a:spcPts val="1333"/>
              </a:spcBef>
              <a:buFont typeface="Lato"/>
              <a:buChar char="●"/>
            </a:pPr>
            <a:r>
              <a:rPr lang="en">
                <a:latin typeface="Lato"/>
                <a:ea typeface="Lato"/>
                <a:cs typeface="Lato"/>
                <a:sym typeface="Lato"/>
              </a:rPr>
              <a:t>Is there anything that should be changed regarding the public health approach to obesity given this information?</a:t>
            </a:r>
            <a:endParaRPr>
              <a:latin typeface="Lato"/>
              <a:ea typeface="Lato"/>
              <a:cs typeface="Lato"/>
              <a:sym typeface="Lato"/>
            </a:endParaRPr>
          </a:p>
          <a:p>
            <a:pPr>
              <a:spcBef>
                <a:spcPts val="1333"/>
              </a:spcBef>
              <a:spcAft>
                <a:spcPts val="1333"/>
              </a:spcAft>
              <a:buFont typeface="Lato"/>
              <a:buChar char="●"/>
            </a:pPr>
            <a:r>
              <a:rPr lang="en">
                <a:latin typeface="Lato"/>
                <a:ea typeface="Lato"/>
                <a:cs typeface="Lato"/>
                <a:sym typeface="Lato"/>
              </a:rPr>
              <a:t>How large should the increase in adverse health outcomes caused by metabolically healthy obesity be to be considered a public health issue?</a:t>
            </a:r>
            <a:endParaRPr>
              <a:latin typeface="Lato"/>
              <a:ea typeface="Lato"/>
              <a:cs typeface="Lato"/>
              <a:sym typeface="Lato"/>
            </a:endParaRPr>
          </a:p>
        </p:txBody>
      </p:sp>
    </p:spTree>
    <p:extLst>
      <p:ext uri="{BB962C8B-B14F-4D97-AF65-F5344CB8AC3E}">
        <p14:creationId xmlns:p14="http://schemas.microsoft.com/office/powerpoint/2010/main" val="3181886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Type 2 Diabetes and Obesity</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04818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Diabetes in the United States</a:t>
            </a:r>
          </a:p>
        </p:txBody>
      </p:sp>
      <p:pic>
        <p:nvPicPr>
          <p:cNvPr id="4" name="Picture 3" descr="diabetes_2010_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000950"/>
            <a:ext cx="9144000" cy="3322101"/>
          </a:xfrm>
          <a:prstGeom prst="rect">
            <a:avLst/>
          </a:prstGeom>
        </p:spPr>
      </p:pic>
      <p:sp>
        <p:nvSpPr>
          <p:cNvPr id="5" name="TextBox 4"/>
          <p:cNvSpPr txBox="1"/>
          <p:nvPr/>
        </p:nvSpPr>
        <p:spPr>
          <a:xfrm>
            <a:off x="9517400" y="6472173"/>
            <a:ext cx="1150600" cy="369332"/>
          </a:xfrm>
          <a:prstGeom prst="rect">
            <a:avLst/>
          </a:prstGeom>
          <a:noFill/>
        </p:spPr>
        <p:txBody>
          <a:bodyPr wrap="none" rtlCol="0">
            <a:spAutoFit/>
          </a:bodyPr>
          <a:lstStyle/>
          <a:p>
            <a:r>
              <a:rPr lang="en-US" dirty="0"/>
              <a:t>CDC, 2010</a:t>
            </a:r>
          </a:p>
        </p:txBody>
      </p:sp>
      <p:sp>
        <p:nvSpPr>
          <p:cNvPr id="3" name="TextBox 2"/>
          <p:cNvSpPr txBox="1"/>
          <p:nvPr/>
        </p:nvSpPr>
        <p:spPr>
          <a:xfrm>
            <a:off x="434715" y="5171607"/>
            <a:ext cx="2549929" cy="1200329"/>
          </a:xfrm>
          <a:prstGeom prst="rect">
            <a:avLst/>
          </a:prstGeom>
          <a:noFill/>
        </p:spPr>
        <p:txBody>
          <a:bodyPr wrap="none" rtlCol="0">
            <a:spAutoFit/>
          </a:bodyPr>
          <a:lstStyle/>
          <a:p>
            <a:r>
              <a:rPr lang="en-US" dirty="0"/>
              <a:t>Incidence</a:t>
            </a:r>
          </a:p>
          <a:p>
            <a:pPr lvl="1"/>
            <a:r>
              <a:rPr lang="en-US" dirty="0"/>
              <a:t>1.9M Americans</a:t>
            </a:r>
          </a:p>
          <a:p>
            <a:pPr lvl="1"/>
            <a:r>
              <a:rPr lang="en-US" dirty="0"/>
              <a:t>79M are </a:t>
            </a:r>
            <a:r>
              <a:rPr lang="en-US" dirty="0" err="1"/>
              <a:t>prediabetic</a:t>
            </a:r>
            <a:endParaRPr lang="en-US" dirty="0"/>
          </a:p>
          <a:p>
            <a:endParaRPr lang="en-US" dirty="0"/>
          </a:p>
        </p:txBody>
      </p:sp>
    </p:spTree>
    <p:extLst>
      <p:ext uri="{BB962C8B-B14F-4D97-AF65-F5344CB8AC3E}">
        <p14:creationId xmlns:p14="http://schemas.microsoft.com/office/powerpoint/2010/main" val="895889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side effects of diabetes</a:t>
            </a:r>
          </a:p>
        </p:txBody>
      </p:sp>
      <p:sp>
        <p:nvSpPr>
          <p:cNvPr id="5" name="Content Placeholder 4"/>
          <p:cNvSpPr>
            <a:spLocks noGrp="1"/>
          </p:cNvSpPr>
          <p:nvPr>
            <p:ph idx="1"/>
          </p:nvPr>
        </p:nvSpPr>
        <p:spPr>
          <a:xfrm>
            <a:off x="838200" y="1825625"/>
            <a:ext cx="5607570" cy="4351338"/>
          </a:xfrm>
        </p:spPr>
        <p:txBody>
          <a:bodyPr/>
          <a:lstStyle/>
          <a:p>
            <a:r>
              <a:rPr lang="en-US" dirty="0"/>
              <a:t>Leading cause of</a:t>
            </a:r>
          </a:p>
          <a:p>
            <a:pPr lvl="1"/>
            <a:r>
              <a:rPr lang="en-US" dirty="0"/>
              <a:t>Kidney failure</a:t>
            </a:r>
          </a:p>
          <a:p>
            <a:pPr lvl="1"/>
            <a:r>
              <a:rPr lang="en-US" dirty="0"/>
              <a:t>Non-trauma related amputations</a:t>
            </a:r>
          </a:p>
          <a:p>
            <a:pPr lvl="1"/>
            <a:r>
              <a:rPr lang="en-US" dirty="0"/>
              <a:t>Blindness</a:t>
            </a:r>
          </a:p>
          <a:p>
            <a:r>
              <a:rPr lang="en-US" dirty="0"/>
              <a:t>Major cause of</a:t>
            </a:r>
          </a:p>
          <a:p>
            <a:pPr lvl="1"/>
            <a:r>
              <a:rPr lang="en-US" dirty="0"/>
              <a:t>Stroke</a:t>
            </a:r>
          </a:p>
          <a:p>
            <a:pPr lvl="1"/>
            <a:r>
              <a:rPr lang="en-US" dirty="0"/>
              <a:t>Death (7</a:t>
            </a:r>
            <a:r>
              <a:rPr lang="en-US" baseline="30000" dirty="0"/>
              <a:t>th</a:t>
            </a:r>
            <a:r>
              <a:rPr lang="en-US" dirty="0"/>
              <a:t> leading cause)</a:t>
            </a:r>
          </a:p>
        </p:txBody>
      </p:sp>
      <p:pic>
        <p:nvPicPr>
          <p:cNvPr id="4" name="Picture 3"/>
          <p:cNvPicPr>
            <a:picLocks noChangeAspect="1"/>
          </p:cNvPicPr>
          <p:nvPr/>
        </p:nvPicPr>
        <p:blipFill>
          <a:blip r:embed="rId2"/>
          <a:stretch>
            <a:fillRect/>
          </a:stretch>
        </p:blipFill>
        <p:spPr>
          <a:xfrm>
            <a:off x="6940446" y="1467620"/>
            <a:ext cx="5053480" cy="5390379"/>
          </a:xfrm>
          <a:prstGeom prst="rect">
            <a:avLst/>
          </a:prstGeom>
        </p:spPr>
      </p:pic>
    </p:spTree>
    <p:extLst>
      <p:ext uri="{BB962C8B-B14F-4D97-AF65-F5344CB8AC3E}">
        <p14:creationId xmlns:p14="http://schemas.microsoft.com/office/powerpoint/2010/main" val="1050109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07BFD-8A51-7F4B-8C0A-E0644679ED13}"/>
              </a:ext>
            </a:extLst>
          </p:cNvPr>
          <p:cNvSpPr>
            <a:spLocks noGrp="1"/>
          </p:cNvSpPr>
          <p:nvPr>
            <p:ph type="title"/>
          </p:nvPr>
        </p:nvSpPr>
        <p:spPr/>
        <p:txBody>
          <a:bodyPr/>
          <a:lstStyle/>
          <a:p>
            <a:r>
              <a:rPr lang="en-US" dirty="0"/>
              <a:t>Overall Associations of BMI with Diabetes Risk</a:t>
            </a:r>
          </a:p>
        </p:txBody>
      </p:sp>
      <p:pic>
        <p:nvPicPr>
          <p:cNvPr id="4" name="Picture 3">
            <a:extLst>
              <a:ext uri="{FF2B5EF4-FFF2-40B4-BE49-F238E27FC236}">
                <a16:creationId xmlns:a16="http://schemas.microsoft.com/office/drawing/2014/main" id="{75E50E8B-4BCD-6843-93D8-792E069B5EF4}"/>
              </a:ext>
            </a:extLst>
          </p:cNvPr>
          <p:cNvPicPr>
            <a:picLocks noChangeAspect="1"/>
          </p:cNvPicPr>
          <p:nvPr/>
        </p:nvPicPr>
        <p:blipFill rotWithShape="1">
          <a:blip r:embed="rId2"/>
          <a:srcRect t="18273"/>
          <a:stretch/>
        </p:blipFill>
        <p:spPr>
          <a:xfrm>
            <a:off x="1523999" y="1613479"/>
            <a:ext cx="8556171" cy="5244521"/>
          </a:xfrm>
          <a:prstGeom prst="rect">
            <a:avLst/>
          </a:prstGeom>
        </p:spPr>
      </p:pic>
    </p:spTree>
    <p:extLst>
      <p:ext uri="{BB962C8B-B14F-4D97-AF65-F5344CB8AC3E}">
        <p14:creationId xmlns:p14="http://schemas.microsoft.com/office/powerpoint/2010/main" val="3772304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Obesity Related Conditions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54389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does this happen?</a:t>
            </a:r>
          </a:p>
        </p:txBody>
      </p:sp>
      <p:sp>
        <p:nvSpPr>
          <p:cNvPr id="5" name="Text Placeholder 4"/>
          <p:cNvSpPr>
            <a:spLocks noGrp="1"/>
          </p:cNvSpPr>
          <p:nvPr>
            <p:ph type="body" idx="1"/>
          </p:nvPr>
        </p:nvSpPr>
        <p:spPr/>
        <p:txBody>
          <a:bodyPr/>
          <a:lstStyle/>
          <a:p>
            <a:r>
              <a:rPr lang="en-US" dirty="0"/>
              <a:t>Glucose Regulation</a:t>
            </a:r>
          </a:p>
        </p:txBody>
      </p:sp>
    </p:spTree>
    <p:extLst>
      <p:ext uri="{BB962C8B-B14F-4D97-AF65-F5344CB8AC3E}">
        <p14:creationId xmlns:p14="http://schemas.microsoft.com/office/powerpoint/2010/main" val="1040962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Regulation of Blood Glucose Levels</a:t>
            </a:r>
          </a:p>
        </p:txBody>
      </p:sp>
      <p:sp>
        <p:nvSpPr>
          <p:cNvPr id="4" name="Content Placeholder 3"/>
          <p:cNvSpPr>
            <a:spLocks noGrp="1"/>
          </p:cNvSpPr>
          <p:nvPr>
            <p:ph idx="1"/>
          </p:nvPr>
        </p:nvSpPr>
        <p:spPr>
          <a:xfrm>
            <a:off x="1981201" y="1600201"/>
            <a:ext cx="3847799" cy="4525963"/>
          </a:xfrm>
        </p:spPr>
        <p:txBody>
          <a:bodyPr/>
          <a:lstStyle/>
          <a:p>
            <a:r>
              <a:rPr lang="en-US" dirty="0"/>
              <a:t>Gluconeogenesis</a:t>
            </a:r>
          </a:p>
          <a:p>
            <a:r>
              <a:rPr lang="en-US" dirty="0"/>
              <a:t>Disposal</a:t>
            </a:r>
          </a:p>
          <a:p>
            <a:pPr lvl="1"/>
            <a:r>
              <a:rPr lang="en-US" dirty="0"/>
              <a:t>Glucose Uptake</a:t>
            </a:r>
          </a:p>
          <a:p>
            <a:pPr lvl="1"/>
            <a:r>
              <a:rPr lang="en-US" dirty="0"/>
              <a:t>Glucose Storage</a:t>
            </a:r>
          </a:p>
          <a:p>
            <a:pPr lvl="1"/>
            <a:r>
              <a:rPr lang="en-US" dirty="0"/>
              <a:t>Glucose Utilization</a:t>
            </a:r>
          </a:p>
        </p:txBody>
      </p:sp>
      <p:pic>
        <p:nvPicPr>
          <p:cNvPr id="13" name="Picture 8" descr="Adipose Tissue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044" y="3764025"/>
            <a:ext cx="617519" cy="630121"/>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8" descr="Adipose Tissue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1250" y="5454076"/>
            <a:ext cx="617519" cy="630121"/>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4" descr="http://www.clker.com/cliparts/C/1/1/w/L/l/skeletal-muscle-h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6690" y="5568958"/>
            <a:ext cx="719334" cy="384844"/>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descr="Liver New Clip 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6181" y="5492554"/>
            <a:ext cx="658774" cy="474317"/>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6" descr="Liver New Clip 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6031" y="2461532"/>
            <a:ext cx="658774" cy="474317"/>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TextBox 18"/>
          <p:cNvSpPr txBox="1"/>
          <p:nvPr/>
        </p:nvSpPr>
        <p:spPr>
          <a:xfrm>
            <a:off x="6868990" y="2137263"/>
            <a:ext cx="2012859" cy="369332"/>
          </a:xfrm>
          <a:prstGeom prst="rect">
            <a:avLst/>
          </a:prstGeom>
          <a:noFill/>
        </p:spPr>
        <p:txBody>
          <a:bodyPr wrap="none" rtlCol="0">
            <a:spAutoFit/>
          </a:bodyPr>
          <a:lstStyle/>
          <a:p>
            <a:r>
              <a:rPr lang="en-US" dirty="0"/>
              <a:t>Glucose Production</a:t>
            </a:r>
          </a:p>
        </p:txBody>
      </p:sp>
      <p:sp>
        <p:nvSpPr>
          <p:cNvPr id="20" name="TextBox 19"/>
          <p:cNvSpPr txBox="1"/>
          <p:nvPr/>
        </p:nvSpPr>
        <p:spPr>
          <a:xfrm>
            <a:off x="7490382" y="3426160"/>
            <a:ext cx="1658251" cy="369332"/>
          </a:xfrm>
          <a:prstGeom prst="rect">
            <a:avLst/>
          </a:prstGeom>
          <a:noFill/>
        </p:spPr>
        <p:txBody>
          <a:bodyPr wrap="none" rtlCol="0">
            <a:spAutoFit/>
          </a:bodyPr>
          <a:lstStyle/>
          <a:p>
            <a:r>
              <a:rPr lang="en-US" dirty="0"/>
              <a:t>Glucose Uptake</a:t>
            </a:r>
          </a:p>
        </p:txBody>
      </p:sp>
      <p:sp>
        <p:nvSpPr>
          <p:cNvPr id="21" name="TextBox 20"/>
          <p:cNvSpPr txBox="1"/>
          <p:nvPr/>
        </p:nvSpPr>
        <p:spPr>
          <a:xfrm>
            <a:off x="8028009" y="4922628"/>
            <a:ext cx="1745221" cy="646331"/>
          </a:xfrm>
          <a:prstGeom prst="rect">
            <a:avLst/>
          </a:prstGeom>
          <a:noFill/>
        </p:spPr>
        <p:txBody>
          <a:bodyPr wrap="none" rtlCol="0">
            <a:spAutoFit/>
          </a:bodyPr>
          <a:lstStyle/>
          <a:p>
            <a:r>
              <a:rPr lang="en-US" dirty="0"/>
              <a:t>Glucose Storage </a:t>
            </a:r>
          </a:p>
          <a:p>
            <a:r>
              <a:rPr lang="en-US" dirty="0"/>
              <a:t>and Utilization</a:t>
            </a:r>
          </a:p>
        </p:txBody>
      </p:sp>
      <p:pic>
        <p:nvPicPr>
          <p:cNvPr id="23" name="Picture 4" descr="http://www.clker.com/cliparts/C/1/1/w/L/l/skeletal-muscle-h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4470" y="3886663"/>
            <a:ext cx="719334" cy="38484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5815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blinds(horizontal)">
                                      <p:cBhvr>
                                        <p:cTn id="20" dur="500"/>
                                        <p:tgtEl>
                                          <p:spTgt spid="4">
                                            <p:txEl>
                                              <p:pRg st="1" end="1"/>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blinds(horizontal)">
                                      <p:cBhvr>
                                        <p:cTn id="23" dur="500"/>
                                        <p:tgtEl>
                                          <p:spTgt spid="4">
                                            <p:txEl>
                                              <p:pRg st="2" end="2"/>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blinds(horizontal)">
                                      <p:cBhvr>
                                        <p:cTn id="26" dur="500"/>
                                        <p:tgtEl>
                                          <p:spTgt spid="4">
                                            <p:txEl>
                                              <p:pRg st="3" end="3"/>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blinds(horizontal)">
                                      <p:cBhvr>
                                        <p:cTn id="29" dur="500"/>
                                        <p:tgtEl>
                                          <p:spTgt spid="4">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9" grpId="0"/>
      <p:bldP spid="20" grpId="0"/>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Insulin reduces blood glucose</a:t>
            </a:r>
          </a:p>
        </p:txBody>
      </p:sp>
      <p:sp>
        <p:nvSpPr>
          <p:cNvPr id="3" name="Content Placeholder 2"/>
          <p:cNvSpPr>
            <a:spLocks noGrp="1"/>
          </p:cNvSpPr>
          <p:nvPr>
            <p:ph idx="1"/>
          </p:nvPr>
        </p:nvSpPr>
        <p:spPr>
          <a:xfrm>
            <a:off x="838200" y="1825625"/>
            <a:ext cx="4979670" cy="4351338"/>
          </a:xfrm>
        </p:spPr>
        <p:txBody>
          <a:bodyPr/>
          <a:lstStyle/>
          <a:p>
            <a:r>
              <a:rPr lang="en-US" dirty="0"/>
              <a:t>Released by beta cells of the pancreas</a:t>
            </a:r>
          </a:p>
          <a:p>
            <a:r>
              <a:rPr lang="en-US" dirty="0"/>
              <a:t>Removes glucose from the blood by stimulating uptake in fat and muscle</a:t>
            </a:r>
          </a:p>
          <a:p>
            <a:pPr lvl="1"/>
            <a:r>
              <a:rPr lang="en-US" dirty="0"/>
              <a:t>Promotes fat storage</a:t>
            </a:r>
          </a:p>
          <a:p>
            <a:r>
              <a:rPr lang="en-US" dirty="0"/>
              <a:t>Stops glucose production (gluconeogenesis) in the liver</a:t>
            </a:r>
          </a:p>
        </p:txBody>
      </p:sp>
      <p:pic>
        <p:nvPicPr>
          <p:cNvPr id="4" name="Picture 3"/>
          <p:cNvPicPr>
            <a:picLocks noChangeAspect="1"/>
          </p:cNvPicPr>
          <p:nvPr/>
        </p:nvPicPr>
        <p:blipFill rotWithShape="1">
          <a:blip r:embed="rId2"/>
          <a:srcRect b="5836"/>
          <a:stretch/>
        </p:blipFill>
        <p:spPr>
          <a:xfrm>
            <a:off x="5817870" y="1538092"/>
            <a:ext cx="6170753" cy="4638871"/>
          </a:xfrm>
          <a:prstGeom prst="rect">
            <a:avLst/>
          </a:prstGeom>
        </p:spPr>
      </p:pic>
    </p:spTree>
    <p:extLst>
      <p:ext uri="{BB962C8B-B14F-4D97-AF65-F5344CB8AC3E}">
        <p14:creationId xmlns:p14="http://schemas.microsoft.com/office/powerpoint/2010/main" val="1986520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Obesity is associated with insulin resistance</a:t>
            </a:r>
          </a:p>
        </p:txBody>
      </p:sp>
      <p:sp>
        <p:nvSpPr>
          <p:cNvPr id="3" name="Content Placeholder 2"/>
          <p:cNvSpPr>
            <a:spLocks noGrp="1"/>
          </p:cNvSpPr>
          <p:nvPr>
            <p:ph idx="1"/>
          </p:nvPr>
        </p:nvSpPr>
        <p:spPr>
          <a:xfrm>
            <a:off x="838200" y="1825625"/>
            <a:ext cx="4271010" cy="4351338"/>
          </a:xfrm>
        </p:spPr>
        <p:txBody>
          <a:bodyPr/>
          <a:lstStyle/>
          <a:p>
            <a:r>
              <a:rPr lang="en-US" dirty="0"/>
              <a:t>Type 2 Diabetes is characterized by insulin resistance</a:t>
            </a:r>
          </a:p>
          <a:p>
            <a:pPr lvl="1"/>
            <a:r>
              <a:rPr lang="en-US" dirty="0"/>
              <a:t>Muscle cannot take up glucose (after a meal)</a:t>
            </a:r>
          </a:p>
          <a:p>
            <a:pPr lvl="1"/>
            <a:r>
              <a:rPr lang="en-US" dirty="0"/>
              <a:t>Liver does not stop producing glucose (while fed)</a:t>
            </a:r>
          </a:p>
        </p:txBody>
      </p:sp>
      <p:pic>
        <p:nvPicPr>
          <p:cNvPr id="5" name="Picture 4"/>
          <p:cNvPicPr>
            <a:picLocks noChangeAspect="1"/>
          </p:cNvPicPr>
          <p:nvPr/>
        </p:nvPicPr>
        <p:blipFill>
          <a:blip r:embed="rId2"/>
          <a:stretch>
            <a:fillRect/>
          </a:stretch>
        </p:blipFill>
        <p:spPr>
          <a:xfrm>
            <a:off x="6206490" y="1308894"/>
            <a:ext cx="5147310" cy="4490657"/>
          </a:xfrm>
          <a:prstGeom prst="rect">
            <a:avLst/>
          </a:prstGeom>
        </p:spPr>
      </p:pic>
      <p:sp>
        <p:nvSpPr>
          <p:cNvPr id="6" name="TextBox 5"/>
          <p:cNvSpPr txBox="1"/>
          <p:nvPr/>
        </p:nvSpPr>
        <p:spPr>
          <a:xfrm>
            <a:off x="5684520" y="1854359"/>
            <a:ext cx="1790700" cy="1015663"/>
          </a:xfrm>
          <a:prstGeom prst="rect">
            <a:avLst/>
          </a:prstGeom>
          <a:noFill/>
        </p:spPr>
        <p:txBody>
          <a:bodyPr wrap="square" rtlCol="0">
            <a:spAutoFit/>
          </a:bodyPr>
          <a:lstStyle/>
          <a:p>
            <a:r>
              <a:rPr lang="en-US" sz="2000" dirty="0"/>
              <a:t>Insulin-Stimulated glucose uptake</a:t>
            </a:r>
          </a:p>
        </p:txBody>
      </p:sp>
      <p:sp>
        <p:nvSpPr>
          <p:cNvPr id="7" name="TextBox 6"/>
          <p:cNvSpPr txBox="1"/>
          <p:nvPr/>
        </p:nvSpPr>
        <p:spPr>
          <a:xfrm>
            <a:off x="5684520" y="5799551"/>
            <a:ext cx="6191250" cy="923330"/>
          </a:xfrm>
          <a:prstGeom prst="rect">
            <a:avLst/>
          </a:prstGeom>
          <a:noFill/>
        </p:spPr>
        <p:txBody>
          <a:bodyPr wrap="square" rtlCol="0">
            <a:spAutoFit/>
          </a:bodyPr>
          <a:lstStyle/>
          <a:p>
            <a:r>
              <a:rPr lang="en-US">
                <a:effectLst/>
              </a:rPr>
              <a:t>DeFronzo</a:t>
            </a:r>
            <a:r>
              <a:rPr lang="en-US" dirty="0">
                <a:effectLst/>
              </a:rPr>
              <a:t> RA. Lilly lecture 1987. The triumvirate: beta-cell, muscle, liver. A collusion responsible for NIDDM. Diabetes. 1988; 37: 667–87. </a:t>
            </a:r>
            <a:r>
              <a:rPr lang="en-US" dirty="0" err="1">
                <a:effectLst/>
              </a:rPr>
              <a:t>doi</a:t>
            </a:r>
            <a:r>
              <a:rPr lang="en-US" dirty="0">
                <a:effectLst/>
              </a:rPr>
              <a:t>: 10.2337/diab.37.6.667.</a:t>
            </a:r>
          </a:p>
        </p:txBody>
      </p:sp>
    </p:spTree>
    <p:extLst>
      <p:ext uri="{BB962C8B-B14F-4D97-AF65-F5344CB8AC3E}">
        <p14:creationId xmlns:p14="http://schemas.microsoft.com/office/powerpoint/2010/main" val="432800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C762-CC47-C140-B68E-A05089AA3A78}"/>
              </a:ext>
            </a:extLst>
          </p:cNvPr>
          <p:cNvSpPr>
            <a:spLocks noGrp="1"/>
          </p:cNvSpPr>
          <p:nvPr>
            <p:ph type="title"/>
          </p:nvPr>
        </p:nvSpPr>
        <p:spPr/>
        <p:txBody>
          <a:bodyPr/>
          <a:lstStyle/>
          <a:p>
            <a:r>
              <a:rPr lang="en-US" dirty="0"/>
              <a:t>Exercise Also Improves Glucose Disposal</a:t>
            </a:r>
          </a:p>
        </p:txBody>
      </p:sp>
      <p:sp>
        <p:nvSpPr>
          <p:cNvPr id="3" name="Content Placeholder 2">
            <a:extLst>
              <a:ext uri="{FF2B5EF4-FFF2-40B4-BE49-F238E27FC236}">
                <a16:creationId xmlns:a16="http://schemas.microsoft.com/office/drawing/2014/main" id="{C5E49D70-311D-7D49-9104-FA89D458B7C4}"/>
              </a:ext>
            </a:extLst>
          </p:cNvPr>
          <p:cNvSpPr>
            <a:spLocks noGrp="1"/>
          </p:cNvSpPr>
          <p:nvPr>
            <p:ph idx="1"/>
          </p:nvPr>
        </p:nvSpPr>
        <p:spPr>
          <a:xfrm>
            <a:off x="838200" y="1825625"/>
            <a:ext cx="9954296" cy="4351338"/>
          </a:xfrm>
        </p:spPr>
        <p:txBody>
          <a:bodyPr/>
          <a:lstStyle/>
          <a:p>
            <a:r>
              <a:rPr lang="en-US" dirty="0"/>
              <a:t>Exercise-dependent glucose uptake still occurs even in the insulin resistant</a:t>
            </a:r>
          </a:p>
        </p:txBody>
      </p:sp>
      <p:pic>
        <p:nvPicPr>
          <p:cNvPr id="6" name="Picture 5">
            <a:extLst>
              <a:ext uri="{FF2B5EF4-FFF2-40B4-BE49-F238E27FC236}">
                <a16:creationId xmlns:a16="http://schemas.microsoft.com/office/drawing/2014/main" id="{4A344DAC-3614-AB45-A37B-120234F43DF4}"/>
              </a:ext>
            </a:extLst>
          </p:cNvPr>
          <p:cNvPicPr>
            <a:picLocks noChangeAspect="1"/>
          </p:cNvPicPr>
          <p:nvPr/>
        </p:nvPicPr>
        <p:blipFill>
          <a:blip r:embed="rId2"/>
          <a:stretch>
            <a:fillRect/>
          </a:stretch>
        </p:blipFill>
        <p:spPr>
          <a:xfrm>
            <a:off x="449866" y="2897657"/>
            <a:ext cx="5647701" cy="2703044"/>
          </a:xfrm>
          <a:prstGeom prst="rect">
            <a:avLst/>
          </a:prstGeom>
        </p:spPr>
      </p:pic>
      <p:pic>
        <p:nvPicPr>
          <p:cNvPr id="7" name="Picture 6">
            <a:extLst>
              <a:ext uri="{FF2B5EF4-FFF2-40B4-BE49-F238E27FC236}">
                <a16:creationId xmlns:a16="http://schemas.microsoft.com/office/drawing/2014/main" id="{9DE42FC1-9DDA-CF44-811E-87228B672CB6}"/>
              </a:ext>
            </a:extLst>
          </p:cNvPr>
          <p:cNvPicPr>
            <a:picLocks noChangeAspect="1"/>
          </p:cNvPicPr>
          <p:nvPr/>
        </p:nvPicPr>
        <p:blipFill>
          <a:blip r:embed="rId3"/>
          <a:stretch>
            <a:fillRect/>
          </a:stretch>
        </p:blipFill>
        <p:spPr>
          <a:xfrm>
            <a:off x="6485900" y="2493495"/>
            <a:ext cx="5706099" cy="4279574"/>
          </a:xfrm>
          <a:prstGeom prst="rect">
            <a:avLst/>
          </a:prstGeom>
        </p:spPr>
      </p:pic>
      <p:sp>
        <p:nvSpPr>
          <p:cNvPr id="8" name="TextBox 7">
            <a:extLst>
              <a:ext uri="{FF2B5EF4-FFF2-40B4-BE49-F238E27FC236}">
                <a16:creationId xmlns:a16="http://schemas.microsoft.com/office/drawing/2014/main" id="{4A25856E-6B29-384C-BBB7-B1A6B99B4AFB}"/>
              </a:ext>
            </a:extLst>
          </p:cNvPr>
          <p:cNvSpPr txBox="1"/>
          <p:nvPr/>
        </p:nvSpPr>
        <p:spPr>
          <a:xfrm>
            <a:off x="449866" y="5600701"/>
            <a:ext cx="5795291" cy="1477328"/>
          </a:xfrm>
          <a:prstGeom prst="rect">
            <a:avLst/>
          </a:prstGeom>
          <a:noFill/>
        </p:spPr>
        <p:txBody>
          <a:bodyPr wrap="square" rtlCol="0">
            <a:spAutoFit/>
          </a:bodyPr>
          <a:lstStyle/>
          <a:p>
            <a:r>
              <a:rPr lang="en-US" dirty="0" err="1"/>
              <a:t>Holten</a:t>
            </a:r>
            <a:r>
              <a:rPr lang="en-US" dirty="0"/>
              <a:t>, M. K. </a:t>
            </a:r>
            <a:r>
              <a:rPr lang="en-US" i="1" dirty="0"/>
              <a:t>et al.</a:t>
            </a:r>
            <a:r>
              <a:rPr lang="en-US" dirty="0"/>
              <a:t> Strength Training Increases Insulin-Mediated Glucose Uptake, GLUT4 Content, and Insulin Signaling in Skeletal Muscle in Patients with Type 2 Diabetes. </a:t>
            </a:r>
            <a:r>
              <a:rPr lang="en-US" i="1" dirty="0"/>
              <a:t>Diabetes</a:t>
            </a:r>
            <a:r>
              <a:rPr lang="en-US" dirty="0"/>
              <a:t> </a:t>
            </a:r>
            <a:r>
              <a:rPr lang="en-US" b="1" dirty="0"/>
              <a:t>53,</a:t>
            </a:r>
            <a:r>
              <a:rPr lang="en-US" dirty="0"/>
              <a:t> 294–305 (2004).</a:t>
            </a:r>
          </a:p>
          <a:p>
            <a:endParaRPr lang="en-US" dirty="0"/>
          </a:p>
        </p:txBody>
      </p:sp>
    </p:spTree>
    <p:extLst>
      <p:ext uri="{BB962C8B-B14F-4D97-AF65-F5344CB8AC3E}">
        <p14:creationId xmlns:p14="http://schemas.microsoft.com/office/powerpoint/2010/main" val="112212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Obesity is associated with hyperinsulinemia</a:t>
            </a:r>
          </a:p>
        </p:txBody>
      </p:sp>
      <p:sp>
        <p:nvSpPr>
          <p:cNvPr id="3" name="Content Placeholder 2"/>
          <p:cNvSpPr>
            <a:spLocks noGrp="1"/>
          </p:cNvSpPr>
          <p:nvPr>
            <p:ph idx="1"/>
          </p:nvPr>
        </p:nvSpPr>
        <p:spPr>
          <a:xfrm>
            <a:off x="6385809" y="1825625"/>
            <a:ext cx="5621311" cy="4351338"/>
          </a:xfrm>
        </p:spPr>
        <p:txBody>
          <a:bodyPr/>
          <a:lstStyle/>
          <a:p>
            <a:pPr marL="514350" indent="-514350">
              <a:buFont typeface="+mj-lt"/>
              <a:buAutoNum type="arabicPeriod"/>
            </a:pPr>
            <a:r>
              <a:rPr lang="en-US" dirty="0"/>
              <a:t>Nutritional overload</a:t>
            </a:r>
          </a:p>
          <a:p>
            <a:pPr marL="514350" indent="-514350">
              <a:buFont typeface="+mj-lt"/>
              <a:buAutoNum type="arabicPeriod"/>
            </a:pPr>
            <a:r>
              <a:rPr lang="en-US" dirty="0"/>
              <a:t>Protective insulin resistance</a:t>
            </a:r>
          </a:p>
          <a:p>
            <a:pPr marL="514350" indent="-514350">
              <a:buFont typeface="+mj-lt"/>
              <a:buAutoNum type="arabicPeriod"/>
            </a:pPr>
            <a:r>
              <a:rPr lang="en-US" dirty="0"/>
              <a:t>Tissues respond worse to insulin</a:t>
            </a:r>
          </a:p>
          <a:p>
            <a:pPr marL="514350" indent="-514350">
              <a:buFont typeface="+mj-lt"/>
              <a:buAutoNum type="arabicPeriod"/>
            </a:pPr>
            <a:r>
              <a:rPr lang="en-US" dirty="0"/>
              <a:t>More insulin is secreted</a:t>
            </a:r>
          </a:p>
          <a:p>
            <a:pPr marL="514350" indent="-514350">
              <a:buFont typeface="+mj-lt"/>
              <a:buAutoNum type="arabicPeriod"/>
            </a:pPr>
            <a:r>
              <a:rPr lang="en-US" dirty="0"/>
              <a:t>Tissues more desensitized</a:t>
            </a:r>
          </a:p>
          <a:p>
            <a:pPr marL="514350" indent="-514350">
              <a:buFont typeface="+mj-lt"/>
              <a:buAutoNum type="arabicPeriod"/>
            </a:pPr>
            <a:r>
              <a:rPr lang="en-US" dirty="0"/>
              <a:t>More insulin is secreted</a:t>
            </a:r>
          </a:p>
          <a:p>
            <a:pPr marL="514350" indent="-514350">
              <a:buFont typeface="+mj-lt"/>
              <a:buAutoNum type="arabicPeriod"/>
            </a:pPr>
            <a:r>
              <a:rPr lang="en-US" dirty="0"/>
              <a:t>Eventually beta cells cannot compensate</a:t>
            </a:r>
          </a:p>
          <a:p>
            <a:endParaRPr lang="en-US" dirty="0"/>
          </a:p>
        </p:txBody>
      </p:sp>
      <p:pic>
        <p:nvPicPr>
          <p:cNvPr id="4" name="Picture 3"/>
          <p:cNvPicPr>
            <a:picLocks noChangeAspect="1"/>
          </p:cNvPicPr>
          <p:nvPr/>
        </p:nvPicPr>
        <p:blipFill rotWithShape="1">
          <a:blip r:embed="rId2"/>
          <a:srcRect r="51387"/>
          <a:stretch/>
        </p:blipFill>
        <p:spPr>
          <a:xfrm>
            <a:off x="715571" y="1936137"/>
            <a:ext cx="5380429" cy="4130313"/>
          </a:xfrm>
          <a:prstGeom prst="rect">
            <a:avLst/>
          </a:prstGeom>
        </p:spPr>
      </p:pic>
    </p:spTree>
    <p:extLst>
      <p:ext uri="{BB962C8B-B14F-4D97-AF65-F5344CB8AC3E}">
        <p14:creationId xmlns:p14="http://schemas.microsoft.com/office/powerpoint/2010/main" val="1328476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Pancreatic Beta-Cell Expansion</a:t>
            </a:r>
          </a:p>
        </p:txBody>
      </p:sp>
      <p:sp>
        <p:nvSpPr>
          <p:cNvPr id="3" name="Content Placeholder 2"/>
          <p:cNvSpPr>
            <a:spLocks noGrp="1"/>
          </p:cNvSpPr>
          <p:nvPr>
            <p:ph idx="1"/>
          </p:nvPr>
        </p:nvSpPr>
        <p:spPr>
          <a:xfrm>
            <a:off x="6685612" y="1825625"/>
            <a:ext cx="4668187" cy="4351338"/>
          </a:xfrm>
        </p:spPr>
        <p:txBody>
          <a:bodyPr/>
          <a:lstStyle/>
          <a:p>
            <a:r>
              <a:rPr lang="en-US" dirty="0"/>
              <a:t>Some individuals become very insulin resistant but do not become diabetic</a:t>
            </a:r>
          </a:p>
          <a:p>
            <a:pPr lvl="1"/>
            <a:r>
              <a:rPr lang="en-US" dirty="0"/>
              <a:t>Excellent beta cell expansion</a:t>
            </a:r>
          </a:p>
          <a:p>
            <a:pPr lvl="1"/>
            <a:r>
              <a:rPr lang="en-US" dirty="0"/>
              <a:t>Very high insulin levels</a:t>
            </a:r>
          </a:p>
        </p:txBody>
      </p:sp>
      <p:pic>
        <p:nvPicPr>
          <p:cNvPr id="4" name="Picture 3"/>
          <p:cNvPicPr>
            <a:picLocks noChangeAspect="1"/>
          </p:cNvPicPr>
          <p:nvPr/>
        </p:nvPicPr>
        <p:blipFill>
          <a:blip r:embed="rId2"/>
          <a:stretch>
            <a:fillRect/>
          </a:stretch>
        </p:blipFill>
        <p:spPr>
          <a:xfrm>
            <a:off x="838200" y="1450846"/>
            <a:ext cx="4950198" cy="5167312"/>
          </a:xfrm>
          <a:prstGeom prst="rect">
            <a:avLst/>
          </a:prstGeom>
        </p:spPr>
      </p:pic>
    </p:spTree>
    <p:extLst>
      <p:ext uri="{BB962C8B-B14F-4D97-AF65-F5344CB8AC3E}">
        <p14:creationId xmlns:p14="http://schemas.microsoft.com/office/powerpoint/2010/main" val="1713738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Obesity Related Progression of Diabetes</a:t>
            </a:r>
          </a:p>
        </p:txBody>
      </p:sp>
      <p:pic>
        <p:nvPicPr>
          <p:cNvPr id="4" name="Picture 3"/>
          <p:cNvPicPr>
            <a:picLocks noChangeAspect="1"/>
          </p:cNvPicPr>
          <p:nvPr/>
        </p:nvPicPr>
        <p:blipFill>
          <a:blip r:embed="rId2"/>
          <a:stretch>
            <a:fillRect/>
          </a:stretch>
        </p:blipFill>
        <p:spPr>
          <a:xfrm>
            <a:off x="2440940" y="1940560"/>
            <a:ext cx="6350000" cy="4508500"/>
          </a:xfrm>
          <a:prstGeom prst="rect">
            <a:avLst/>
          </a:prstGeom>
        </p:spPr>
      </p:pic>
    </p:spTree>
    <p:extLst>
      <p:ext uri="{BB962C8B-B14F-4D97-AF65-F5344CB8AC3E}">
        <p14:creationId xmlns:p14="http://schemas.microsoft.com/office/powerpoint/2010/main" val="281670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Varied progression from obesity to T2D</a:t>
            </a:r>
          </a:p>
        </p:txBody>
      </p:sp>
      <p:sp>
        <p:nvSpPr>
          <p:cNvPr id="3" name="Content Placeholder 2"/>
          <p:cNvSpPr>
            <a:spLocks noGrp="1"/>
          </p:cNvSpPr>
          <p:nvPr>
            <p:ph idx="1"/>
          </p:nvPr>
        </p:nvSpPr>
        <p:spPr/>
        <p:txBody>
          <a:bodyPr/>
          <a:lstStyle/>
          <a:p>
            <a:r>
              <a:rPr lang="en-US" dirty="0"/>
              <a:t>What are some individual physiological factors that could alter the obesity-diabetes relationship?</a:t>
            </a:r>
          </a:p>
          <a:p>
            <a:pPr lvl="1"/>
            <a:r>
              <a:rPr lang="en-US" dirty="0"/>
              <a:t>Could convert glucose to fat less efficiently</a:t>
            </a:r>
          </a:p>
          <a:p>
            <a:pPr lvl="1"/>
            <a:r>
              <a:rPr lang="en-US" dirty="0"/>
              <a:t>How much fat they can store before developing peripheral insulin resistance</a:t>
            </a:r>
          </a:p>
          <a:p>
            <a:pPr lvl="1"/>
            <a:r>
              <a:rPr lang="en-US" dirty="0"/>
              <a:t>Beta cells could keep increasing insulin production for longer</a:t>
            </a:r>
          </a:p>
        </p:txBody>
      </p:sp>
      <p:sp>
        <p:nvSpPr>
          <p:cNvPr id="4" name="Rectangle 3"/>
          <p:cNvSpPr/>
          <p:nvPr/>
        </p:nvSpPr>
        <p:spPr>
          <a:xfrm>
            <a:off x="1184223" y="2668249"/>
            <a:ext cx="10169577" cy="350871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455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Risk Factors for Obesity-Associated Diabetes</a:t>
            </a:r>
          </a:p>
        </p:txBody>
      </p:sp>
      <p:pic>
        <p:nvPicPr>
          <p:cNvPr id="4" name="Picture 3"/>
          <p:cNvPicPr>
            <a:picLocks noChangeAspect="1"/>
          </p:cNvPicPr>
          <p:nvPr/>
        </p:nvPicPr>
        <p:blipFill>
          <a:blip r:embed="rId2"/>
          <a:stretch>
            <a:fillRect/>
          </a:stretch>
        </p:blipFill>
        <p:spPr>
          <a:xfrm>
            <a:off x="1796738" y="1690688"/>
            <a:ext cx="8261662" cy="4510867"/>
          </a:xfrm>
          <a:prstGeom prst="rect">
            <a:avLst/>
          </a:prstGeom>
        </p:spPr>
      </p:pic>
    </p:spTree>
    <p:extLst>
      <p:ext uri="{BB962C8B-B14F-4D97-AF65-F5344CB8AC3E}">
        <p14:creationId xmlns:p14="http://schemas.microsoft.com/office/powerpoint/2010/main" val="1702586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lstStyle/>
          <a:p>
            <a:r>
              <a:rPr lang="en-US" dirty="0"/>
              <a:t>Understand the relationships between obesity and all-cause mortality</a:t>
            </a:r>
          </a:p>
          <a:p>
            <a:r>
              <a:rPr lang="en-US" dirty="0"/>
              <a:t>Explain how age modified obesity-associated disease risks</a:t>
            </a:r>
          </a:p>
          <a:p>
            <a:r>
              <a:rPr lang="en-US" dirty="0"/>
              <a:t>Describe the normal physiology of glucose regulation, including the key roles of pancreas, muscle, liver and adipose tissues</a:t>
            </a:r>
          </a:p>
          <a:p>
            <a:r>
              <a:rPr lang="en-US" dirty="0"/>
              <a:t>Describe the progression of obesity-associated type 2 diabetes including the pathophysiology of these changes</a:t>
            </a:r>
          </a:p>
          <a:p>
            <a:r>
              <a:rPr lang="en-US" dirty="0"/>
              <a:t>Apply your knowledge of glucose homeostasis to explain how individuals may progress towards type 2 diabetes differently</a:t>
            </a:r>
          </a:p>
          <a:p>
            <a:endParaRPr lang="en-US" dirty="0"/>
          </a:p>
        </p:txBody>
      </p:sp>
    </p:spTree>
    <p:extLst>
      <p:ext uri="{BB962C8B-B14F-4D97-AF65-F5344CB8AC3E}">
        <p14:creationId xmlns:p14="http://schemas.microsoft.com/office/powerpoint/2010/main" val="17043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Diabetes as an emerging global health epidemic</a:t>
            </a:r>
          </a:p>
        </p:txBody>
      </p:sp>
      <p:sp>
        <p:nvSpPr>
          <p:cNvPr id="6" name="Content Placeholder 5"/>
          <p:cNvSpPr>
            <a:spLocks noGrp="1"/>
          </p:cNvSpPr>
          <p:nvPr>
            <p:ph idx="1"/>
          </p:nvPr>
        </p:nvSpPr>
        <p:spPr>
          <a:xfrm>
            <a:off x="838200" y="1825625"/>
            <a:ext cx="4903033" cy="4351338"/>
          </a:xfrm>
        </p:spPr>
        <p:txBody>
          <a:bodyPr/>
          <a:lstStyle/>
          <a:p>
            <a:r>
              <a:rPr lang="en-US" dirty="0"/>
              <a:t>442M in 2014</a:t>
            </a:r>
          </a:p>
          <a:p>
            <a:r>
              <a:rPr lang="en-US" dirty="0"/>
              <a:t>4 fold increase since 1980</a:t>
            </a:r>
          </a:p>
          <a:p>
            <a:r>
              <a:rPr lang="en-US" dirty="0"/>
              <a:t>Three reasons</a:t>
            </a:r>
          </a:p>
          <a:p>
            <a:pPr marL="914400" lvl="1" indent="-457200">
              <a:buFont typeface="+mj-lt"/>
              <a:buAutoNum type="arabicPeriod"/>
            </a:pPr>
            <a:r>
              <a:rPr lang="en-US" dirty="0"/>
              <a:t>Large populations</a:t>
            </a:r>
          </a:p>
          <a:p>
            <a:pPr marL="914400" lvl="1" indent="-457200">
              <a:buFont typeface="+mj-lt"/>
              <a:buAutoNum type="arabicPeriod"/>
            </a:pPr>
            <a:r>
              <a:rPr lang="en-US" dirty="0"/>
              <a:t>Increasing obesity</a:t>
            </a:r>
          </a:p>
          <a:p>
            <a:pPr marL="914400" lvl="1" indent="-457200">
              <a:buFont typeface="+mj-lt"/>
              <a:buAutoNum type="arabicPeriod"/>
            </a:pPr>
            <a:r>
              <a:rPr lang="en-US" dirty="0"/>
              <a:t>Higher risk at lower obesity</a:t>
            </a:r>
          </a:p>
        </p:txBody>
      </p:sp>
      <p:pic>
        <p:nvPicPr>
          <p:cNvPr id="4" name="Picture 3"/>
          <p:cNvPicPr>
            <a:picLocks noChangeAspect="1"/>
          </p:cNvPicPr>
          <p:nvPr/>
        </p:nvPicPr>
        <p:blipFill>
          <a:blip r:embed="rId2"/>
          <a:stretch>
            <a:fillRect/>
          </a:stretch>
        </p:blipFill>
        <p:spPr>
          <a:xfrm>
            <a:off x="6096000" y="1027906"/>
            <a:ext cx="5638800" cy="5829300"/>
          </a:xfrm>
          <a:prstGeom prst="rect">
            <a:avLst/>
          </a:prstGeom>
        </p:spPr>
      </p:pic>
    </p:spTree>
    <p:extLst>
      <p:ext uri="{BB962C8B-B14F-4D97-AF65-F5344CB8AC3E}">
        <p14:creationId xmlns:p14="http://schemas.microsoft.com/office/powerpoint/2010/main" val="1101150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12192000" cy="1325563"/>
          </a:xfrm>
        </p:spPr>
        <p:txBody>
          <a:bodyPr/>
          <a:lstStyle/>
          <a:p>
            <a:r>
              <a:rPr lang="en-US" dirty="0"/>
              <a:t>Ethnic Differences in the BMI-Diabetes Relationship</a:t>
            </a:r>
          </a:p>
        </p:txBody>
      </p:sp>
      <p:pic>
        <p:nvPicPr>
          <p:cNvPr id="4" name="Picture 3"/>
          <p:cNvPicPr>
            <a:picLocks noChangeAspect="1"/>
          </p:cNvPicPr>
          <p:nvPr/>
        </p:nvPicPr>
        <p:blipFill>
          <a:blip r:embed="rId2"/>
          <a:stretch>
            <a:fillRect/>
          </a:stretch>
        </p:blipFill>
        <p:spPr>
          <a:xfrm>
            <a:off x="2720340" y="1816418"/>
            <a:ext cx="5726430" cy="3507438"/>
          </a:xfrm>
          <a:prstGeom prst="rect">
            <a:avLst/>
          </a:prstGeom>
        </p:spPr>
      </p:pic>
      <p:sp>
        <p:nvSpPr>
          <p:cNvPr id="5" name="TextBox 4"/>
          <p:cNvSpPr txBox="1"/>
          <p:nvPr/>
        </p:nvSpPr>
        <p:spPr>
          <a:xfrm>
            <a:off x="1577340" y="5795010"/>
            <a:ext cx="8682484" cy="923330"/>
          </a:xfrm>
          <a:prstGeom prst="rect">
            <a:avLst/>
          </a:prstGeom>
          <a:noFill/>
        </p:spPr>
        <p:txBody>
          <a:bodyPr wrap="square" rtlCol="0">
            <a:spAutoFit/>
          </a:bodyPr>
          <a:lstStyle/>
          <a:p>
            <a:r>
              <a:rPr lang="en-US">
                <a:effectLst/>
              </a:rPr>
              <a:t>Chiu </a:t>
            </a:r>
            <a:r>
              <a:rPr lang="en-US" dirty="0">
                <a:effectLst/>
              </a:rPr>
              <a:t>M, Austin PC, Manuel DG, Shah BR, </a:t>
            </a:r>
            <a:r>
              <a:rPr lang="en-US" dirty="0" err="1">
                <a:effectLst/>
              </a:rPr>
              <a:t>Tu</a:t>
            </a:r>
            <a:r>
              <a:rPr lang="en-US" dirty="0">
                <a:effectLst/>
              </a:rPr>
              <a:t> J V. Deriving ethnic-specific BMI cutoff points for assessing diabetes risk. Diabetes Care. 2011; 34: 1741–8. </a:t>
            </a:r>
            <a:r>
              <a:rPr lang="en-US" dirty="0" err="1">
                <a:effectLst/>
              </a:rPr>
              <a:t>doi</a:t>
            </a:r>
            <a:r>
              <a:rPr lang="en-US" dirty="0">
                <a:effectLst/>
              </a:rPr>
              <a:t>: 10.2337/dc10-2300.</a:t>
            </a:r>
          </a:p>
          <a:p>
            <a:endParaRPr lang="en-US" dirty="0"/>
          </a:p>
        </p:txBody>
      </p:sp>
    </p:spTree>
    <p:extLst>
      <p:ext uri="{BB962C8B-B14F-4D97-AF65-F5344CB8AC3E}">
        <p14:creationId xmlns:p14="http://schemas.microsoft.com/office/powerpoint/2010/main" val="1828514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AC62D-359E-2F42-9A62-49A62FF36A8B}"/>
              </a:ext>
            </a:extLst>
          </p:cNvPr>
          <p:cNvSpPr>
            <a:spLocks noGrp="1"/>
          </p:cNvSpPr>
          <p:nvPr>
            <p:ph type="title"/>
          </p:nvPr>
        </p:nvSpPr>
        <p:spPr/>
        <p:txBody>
          <a:bodyPr/>
          <a:lstStyle/>
          <a:p>
            <a:r>
              <a:rPr lang="en-US" dirty="0"/>
              <a:t>Type 2 Diabetes and Lipodystrophy</a:t>
            </a:r>
          </a:p>
        </p:txBody>
      </p:sp>
      <p:sp>
        <p:nvSpPr>
          <p:cNvPr id="4" name="Content Placeholder 3">
            <a:extLst>
              <a:ext uri="{FF2B5EF4-FFF2-40B4-BE49-F238E27FC236}">
                <a16:creationId xmlns:a16="http://schemas.microsoft.com/office/drawing/2014/main" id="{26E907D6-81D4-EE43-81F4-3BB25C21DFAF}"/>
              </a:ext>
            </a:extLst>
          </p:cNvPr>
          <p:cNvSpPr>
            <a:spLocks noGrp="1"/>
          </p:cNvSpPr>
          <p:nvPr>
            <p:ph sz="half" idx="1"/>
          </p:nvPr>
        </p:nvSpPr>
        <p:spPr/>
        <p:txBody>
          <a:bodyPr/>
          <a:lstStyle/>
          <a:p>
            <a:r>
              <a:rPr lang="en-US" dirty="0"/>
              <a:t>GWAS of people with:</a:t>
            </a:r>
          </a:p>
          <a:p>
            <a:pPr lvl="1"/>
            <a:r>
              <a:rPr lang="en-US" dirty="0"/>
              <a:t>Normal BMI</a:t>
            </a:r>
          </a:p>
          <a:p>
            <a:pPr lvl="1"/>
            <a:r>
              <a:rPr lang="en-US" dirty="0"/>
              <a:t>Elevated fasting insulin/glucose</a:t>
            </a:r>
          </a:p>
          <a:p>
            <a:pPr lvl="1"/>
            <a:endParaRPr lang="en-US" dirty="0"/>
          </a:p>
        </p:txBody>
      </p:sp>
      <p:sp>
        <p:nvSpPr>
          <p:cNvPr id="6" name="Content Placeholder 5">
            <a:extLst>
              <a:ext uri="{FF2B5EF4-FFF2-40B4-BE49-F238E27FC236}">
                <a16:creationId xmlns:a16="http://schemas.microsoft.com/office/drawing/2014/main" id="{F02D33F2-2D84-6747-A14B-012CCAD9CD58}"/>
              </a:ext>
            </a:extLst>
          </p:cNvPr>
          <p:cNvSpPr>
            <a:spLocks noGrp="1"/>
          </p:cNvSpPr>
          <p:nvPr>
            <p:ph sz="half" idx="2"/>
          </p:nvPr>
        </p:nvSpPr>
        <p:spPr/>
        <p:txBody>
          <a:bodyPr/>
          <a:lstStyle/>
          <a:p>
            <a:r>
              <a:rPr lang="en-US" dirty="0"/>
              <a:t>Found genes expressed in adipose tissue</a:t>
            </a:r>
          </a:p>
        </p:txBody>
      </p:sp>
      <p:pic>
        <p:nvPicPr>
          <p:cNvPr id="5" name="Picture 4">
            <a:extLst>
              <a:ext uri="{FF2B5EF4-FFF2-40B4-BE49-F238E27FC236}">
                <a16:creationId xmlns:a16="http://schemas.microsoft.com/office/drawing/2014/main" id="{6190479A-D097-1B4E-9669-D5380BB36878}"/>
              </a:ext>
            </a:extLst>
          </p:cNvPr>
          <p:cNvPicPr>
            <a:picLocks noChangeAspect="1"/>
          </p:cNvPicPr>
          <p:nvPr/>
        </p:nvPicPr>
        <p:blipFill>
          <a:blip r:embed="rId2"/>
          <a:stretch>
            <a:fillRect/>
          </a:stretch>
        </p:blipFill>
        <p:spPr>
          <a:xfrm>
            <a:off x="838200" y="3105539"/>
            <a:ext cx="4871125" cy="3614060"/>
          </a:xfrm>
          <a:prstGeom prst="rect">
            <a:avLst/>
          </a:prstGeom>
        </p:spPr>
      </p:pic>
      <p:pic>
        <p:nvPicPr>
          <p:cNvPr id="7" name="Picture 6">
            <a:extLst>
              <a:ext uri="{FF2B5EF4-FFF2-40B4-BE49-F238E27FC236}">
                <a16:creationId xmlns:a16="http://schemas.microsoft.com/office/drawing/2014/main" id="{372E76F5-C447-CB46-84EA-86BC2625E73E}"/>
              </a:ext>
            </a:extLst>
          </p:cNvPr>
          <p:cNvPicPr>
            <a:picLocks noChangeAspect="1"/>
          </p:cNvPicPr>
          <p:nvPr/>
        </p:nvPicPr>
        <p:blipFill>
          <a:blip r:embed="rId3"/>
          <a:stretch>
            <a:fillRect/>
          </a:stretch>
        </p:blipFill>
        <p:spPr>
          <a:xfrm>
            <a:off x="6351756" y="2755344"/>
            <a:ext cx="3924300" cy="2806700"/>
          </a:xfrm>
          <a:prstGeom prst="rect">
            <a:avLst/>
          </a:prstGeom>
        </p:spPr>
      </p:pic>
      <p:sp>
        <p:nvSpPr>
          <p:cNvPr id="8" name="TextBox 7">
            <a:extLst>
              <a:ext uri="{FF2B5EF4-FFF2-40B4-BE49-F238E27FC236}">
                <a16:creationId xmlns:a16="http://schemas.microsoft.com/office/drawing/2014/main" id="{E43292A4-5D88-C544-8320-31BBBA042E39}"/>
              </a:ext>
            </a:extLst>
          </p:cNvPr>
          <p:cNvSpPr txBox="1"/>
          <p:nvPr/>
        </p:nvSpPr>
        <p:spPr>
          <a:xfrm>
            <a:off x="6096000" y="5739319"/>
            <a:ext cx="6096000" cy="923330"/>
          </a:xfrm>
          <a:prstGeom prst="rect">
            <a:avLst/>
          </a:prstGeom>
          <a:noFill/>
        </p:spPr>
        <p:txBody>
          <a:bodyPr wrap="square" rtlCol="0">
            <a:spAutoFit/>
          </a:bodyPr>
          <a:lstStyle/>
          <a:p>
            <a:r>
              <a:rPr lang="en-US" dirty="0"/>
              <a:t>Lotta, L. A. </a:t>
            </a:r>
            <a:r>
              <a:rPr lang="en-US" i="1" dirty="0"/>
              <a:t>et al.</a:t>
            </a:r>
            <a:r>
              <a:rPr lang="en-US" dirty="0"/>
              <a:t> Integrative genomic analysis implicates limited peripheral adipose storage capacity in the pathogenesis of human insulin resistance. </a:t>
            </a:r>
            <a:r>
              <a:rPr lang="en-US" i="1" dirty="0"/>
              <a:t>Nat. Genet.</a:t>
            </a:r>
            <a:r>
              <a:rPr lang="en-US" dirty="0"/>
              <a:t> </a:t>
            </a:r>
            <a:r>
              <a:rPr lang="en-US" b="1" dirty="0"/>
              <a:t>49,</a:t>
            </a:r>
            <a:r>
              <a:rPr lang="en-US" dirty="0"/>
              <a:t> (2016).</a:t>
            </a:r>
            <a:endParaRPr lang="en-US" dirty="0">
              <a:effectLst/>
            </a:endParaRPr>
          </a:p>
        </p:txBody>
      </p:sp>
    </p:spTree>
    <p:extLst>
      <p:ext uri="{BB962C8B-B14F-4D97-AF65-F5344CB8AC3E}">
        <p14:creationId xmlns:p14="http://schemas.microsoft.com/office/powerpoint/2010/main" val="2842132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70C567-4284-8848-BDAB-9C9A46E1E256}"/>
              </a:ext>
            </a:extLst>
          </p:cNvPr>
          <p:cNvPicPr>
            <a:picLocks noChangeAspect="1"/>
          </p:cNvPicPr>
          <p:nvPr/>
        </p:nvPicPr>
        <p:blipFill>
          <a:blip r:embed="rId2"/>
          <a:stretch>
            <a:fillRect/>
          </a:stretch>
        </p:blipFill>
        <p:spPr>
          <a:xfrm>
            <a:off x="6096000" y="1165395"/>
            <a:ext cx="4994221" cy="3109609"/>
          </a:xfrm>
          <a:prstGeom prst="rect">
            <a:avLst/>
          </a:prstGeom>
        </p:spPr>
      </p:pic>
      <p:sp>
        <p:nvSpPr>
          <p:cNvPr id="2" name="Title 1">
            <a:extLst>
              <a:ext uri="{FF2B5EF4-FFF2-40B4-BE49-F238E27FC236}">
                <a16:creationId xmlns:a16="http://schemas.microsoft.com/office/drawing/2014/main" id="{4CEDBB8B-C03F-3F4A-8076-8203CD8A464F}"/>
              </a:ext>
            </a:extLst>
          </p:cNvPr>
          <p:cNvSpPr>
            <a:spLocks noGrp="1"/>
          </p:cNvSpPr>
          <p:nvPr>
            <p:ph type="title"/>
          </p:nvPr>
        </p:nvSpPr>
        <p:spPr/>
        <p:txBody>
          <a:bodyPr/>
          <a:lstStyle/>
          <a:p>
            <a:r>
              <a:rPr lang="en-US" dirty="0"/>
              <a:t>The bathtub theory of diabetes</a:t>
            </a:r>
          </a:p>
        </p:txBody>
      </p:sp>
      <p:sp>
        <p:nvSpPr>
          <p:cNvPr id="9" name="Content Placeholder 8">
            <a:extLst>
              <a:ext uri="{FF2B5EF4-FFF2-40B4-BE49-F238E27FC236}">
                <a16:creationId xmlns:a16="http://schemas.microsoft.com/office/drawing/2014/main" id="{6851AAF8-ABCA-E548-A437-9F2177FFCA28}"/>
              </a:ext>
            </a:extLst>
          </p:cNvPr>
          <p:cNvSpPr>
            <a:spLocks noGrp="1"/>
          </p:cNvSpPr>
          <p:nvPr>
            <p:ph idx="1"/>
          </p:nvPr>
        </p:nvSpPr>
        <p:spPr>
          <a:xfrm>
            <a:off x="838200" y="1825625"/>
            <a:ext cx="5257800" cy="4351338"/>
          </a:xfrm>
        </p:spPr>
        <p:txBody>
          <a:bodyPr/>
          <a:lstStyle/>
          <a:p>
            <a:r>
              <a:rPr lang="en-US" dirty="0"/>
              <a:t>Analogy is:</a:t>
            </a:r>
          </a:p>
          <a:p>
            <a:pPr lvl="1"/>
            <a:r>
              <a:rPr lang="en-US" dirty="0"/>
              <a:t>Fat :: Water</a:t>
            </a:r>
          </a:p>
          <a:p>
            <a:pPr lvl="1"/>
            <a:r>
              <a:rPr lang="en-US" dirty="0"/>
              <a:t>Fat Storage :: Size of Tub</a:t>
            </a:r>
          </a:p>
          <a:p>
            <a:pPr lvl="1"/>
            <a:r>
              <a:rPr lang="en-US" dirty="0"/>
              <a:t>Overflow :: Insulin Resistance</a:t>
            </a:r>
          </a:p>
          <a:p>
            <a:pPr lvl="1"/>
            <a:endParaRPr lang="en-US" dirty="0"/>
          </a:p>
          <a:p>
            <a:r>
              <a:rPr lang="en-US" dirty="0"/>
              <a:t>Insulin resistance would lead to hyperinsulinemia, beta cell compensation, </a:t>
            </a:r>
            <a:r>
              <a:rPr lang="en-US" dirty="0" err="1"/>
              <a:t>etc</a:t>
            </a:r>
            <a:endParaRPr lang="en-US" dirty="0"/>
          </a:p>
        </p:txBody>
      </p:sp>
      <p:pic>
        <p:nvPicPr>
          <p:cNvPr id="7" name="Picture 6">
            <a:extLst>
              <a:ext uri="{FF2B5EF4-FFF2-40B4-BE49-F238E27FC236}">
                <a16:creationId xmlns:a16="http://schemas.microsoft.com/office/drawing/2014/main" id="{351403AB-4C6A-E24C-9D22-C51DD63347F8}"/>
              </a:ext>
            </a:extLst>
          </p:cNvPr>
          <p:cNvPicPr>
            <a:picLocks noChangeAspect="1"/>
          </p:cNvPicPr>
          <p:nvPr/>
        </p:nvPicPr>
        <p:blipFill>
          <a:blip r:embed="rId2"/>
          <a:stretch>
            <a:fillRect/>
          </a:stretch>
        </p:blipFill>
        <p:spPr>
          <a:xfrm>
            <a:off x="7246910" y="4544136"/>
            <a:ext cx="2692400" cy="1676400"/>
          </a:xfrm>
          <a:prstGeom prst="rect">
            <a:avLst/>
          </a:prstGeom>
        </p:spPr>
      </p:pic>
    </p:spTree>
    <p:extLst>
      <p:ext uri="{BB962C8B-B14F-4D97-AF65-F5344CB8AC3E}">
        <p14:creationId xmlns:p14="http://schemas.microsoft.com/office/powerpoint/2010/main" val="3226128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8F6A-A762-8A44-9130-89D4383788CB}"/>
              </a:ext>
            </a:extLst>
          </p:cNvPr>
          <p:cNvSpPr>
            <a:spLocks noGrp="1"/>
          </p:cNvSpPr>
          <p:nvPr>
            <p:ph type="title"/>
          </p:nvPr>
        </p:nvSpPr>
        <p:spPr/>
        <p:txBody>
          <a:bodyPr/>
          <a:lstStyle/>
          <a:p>
            <a:r>
              <a:rPr lang="en-US" dirty="0"/>
              <a:t>Metabolically Healthy Obesity</a:t>
            </a:r>
          </a:p>
        </p:txBody>
      </p:sp>
      <p:pic>
        <p:nvPicPr>
          <p:cNvPr id="4" name="Picture 3">
            <a:extLst>
              <a:ext uri="{FF2B5EF4-FFF2-40B4-BE49-F238E27FC236}">
                <a16:creationId xmlns:a16="http://schemas.microsoft.com/office/drawing/2014/main" id="{27C485DD-4277-434C-A8BD-042035B68110}"/>
              </a:ext>
            </a:extLst>
          </p:cNvPr>
          <p:cNvPicPr>
            <a:picLocks noChangeAspect="1"/>
          </p:cNvPicPr>
          <p:nvPr/>
        </p:nvPicPr>
        <p:blipFill>
          <a:blip r:embed="rId2"/>
          <a:stretch>
            <a:fillRect/>
          </a:stretch>
        </p:blipFill>
        <p:spPr>
          <a:xfrm>
            <a:off x="838200" y="1602921"/>
            <a:ext cx="7162800" cy="3086100"/>
          </a:xfrm>
          <a:prstGeom prst="rect">
            <a:avLst/>
          </a:prstGeom>
        </p:spPr>
      </p:pic>
      <p:sp>
        <p:nvSpPr>
          <p:cNvPr id="5" name="TextBox 4">
            <a:extLst>
              <a:ext uri="{FF2B5EF4-FFF2-40B4-BE49-F238E27FC236}">
                <a16:creationId xmlns:a16="http://schemas.microsoft.com/office/drawing/2014/main" id="{F074F6B7-F1A7-184A-AD5A-4BE69E60479C}"/>
              </a:ext>
            </a:extLst>
          </p:cNvPr>
          <p:cNvSpPr txBox="1"/>
          <p:nvPr/>
        </p:nvSpPr>
        <p:spPr>
          <a:xfrm>
            <a:off x="8643257" y="1937657"/>
            <a:ext cx="3004457" cy="1200329"/>
          </a:xfrm>
          <a:prstGeom prst="rect">
            <a:avLst/>
          </a:prstGeom>
          <a:noFill/>
        </p:spPr>
        <p:txBody>
          <a:bodyPr wrap="square" rtlCol="0">
            <a:spAutoFit/>
          </a:bodyPr>
          <a:lstStyle/>
          <a:p>
            <a:r>
              <a:rPr lang="en-US" dirty="0"/>
              <a:t>Percent of women who are metabolically healthy at baseline, and stayed healthy over time</a:t>
            </a:r>
          </a:p>
        </p:txBody>
      </p:sp>
      <p:sp>
        <p:nvSpPr>
          <p:cNvPr id="6" name="TextBox 5">
            <a:extLst>
              <a:ext uri="{FF2B5EF4-FFF2-40B4-BE49-F238E27FC236}">
                <a16:creationId xmlns:a16="http://schemas.microsoft.com/office/drawing/2014/main" id="{9A85A93B-0D35-9F47-A337-23C79CA98EC1}"/>
              </a:ext>
            </a:extLst>
          </p:cNvPr>
          <p:cNvSpPr txBox="1"/>
          <p:nvPr/>
        </p:nvSpPr>
        <p:spPr>
          <a:xfrm>
            <a:off x="7197414" y="3581400"/>
            <a:ext cx="1607171" cy="369332"/>
          </a:xfrm>
          <a:prstGeom prst="rect">
            <a:avLst/>
          </a:prstGeom>
          <a:noFill/>
        </p:spPr>
        <p:txBody>
          <a:bodyPr wrap="none" rtlCol="0">
            <a:spAutoFit/>
          </a:bodyPr>
          <a:lstStyle/>
          <a:p>
            <a:r>
              <a:rPr lang="en-US" dirty="0">
                <a:solidFill>
                  <a:srgbClr val="FF0000"/>
                </a:solidFill>
              </a:rPr>
              <a:t>Normal Weight</a:t>
            </a:r>
          </a:p>
        </p:txBody>
      </p:sp>
      <p:sp>
        <p:nvSpPr>
          <p:cNvPr id="7" name="TextBox 6">
            <a:extLst>
              <a:ext uri="{FF2B5EF4-FFF2-40B4-BE49-F238E27FC236}">
                <a16:creationId xmlns:a16="http://schemas.microsoft.com/office/drawing/2014/main" id="{1A288F9C-958D-AC4A-B956-9044F9664B4D}"/>
              </a:ext>
            </a:extLst>
          </p:cNvPr>
          <p:cNvSpPr txBox="1"/>
          <p:nvPr/>
        </p:nvSpPr>
        <p:spPr>
          <a:xfrm>
            <a:off x="4158343" y="3083557"/>
            <a:ext cx="1272721" cy="369332"/>
          </a:xfrm>
          <a:prstGeom prst="rect">
            <a:avLst/>
          </a:prstGeom>
          <a:noFill/>
        </p:spPr>
        <p:txBody>
          <a:bodyPr wrap="none" rtlCol="0">
            <a:spAutoFit/>
          </a:bodyPr>
          <a:lstStyle/>
          <a:p>
            <a:r>
              <a:rPr lang="en-US" dirty="0">
                <a:solidFill>
                  <a:srgbClr val="0070C0"/>
                </a:solidFill>
              </a:rPr>
              <a:t>Overweight</a:t>
            </a:r>
          </a:p>
        </p:txBody>
      </p:sp>
      <p:sp>
        <p:nvSpPr>
          <p:cNvPr id="8" name="TextBox 7">
            <a:extLst>
              <a:ext uri="{FF2B5EF4-FFF2-40B4-BE49-F238E27FC236}">
                <a16:creationId xmlns:a16="http://schemas.microsoft.com/office/drawing/2014/main" id="{9EFD7861-00C3-DE4D-BBD8-6EC49F5D221B}"/>
              </a:ext>
            </a:extLst>
          </p:cNvPr>
          <p:cNvSpPr txBox="1"/>
          <p:nvPr/>
        </p:nvSpPr>
        <p:spPr>
          <a:xfrm>
            <a:off x="4405012" y="3701623"/>
            <a:ext cx="779381" cy="369332"/>
          </a:xfrm>
          <a:prstGeom prst="rect">
            <a:avLst/>
          </a:prstGeom>
          <a:noFill/>
        </p:spPr>
        <p:txBody>
          <a:bodyPr wrap="none" rtlCol="0">
            <a:spAutoFit/>
          </a:bodyPr>
          <a:lstStyle/>
          <a:p>
            <a:r>
              <a:rPr lang="en-US" dirty="0">
                <a:solidFill>
                  <a:schemeClr val="accent6"/>
                </a:solidFill>
              </a:rPr>
              <a:t>Obese</a:t>
            </a:r>
          </a:p>
        </p:txBody>
      </p:sp>
    </p:spTree>
    <p:extLst>
      <p:ext uri="{BB962C8B-B14F-4D97-AF65-F5344CB8AC3E}">
        <p14:creationId xmlns:p14="http://schemas.microsoft.com/office/powerpoint/2010/main" val="4023641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E8584-0999-D94A-B217-7CBD7672FAA8}"/>
              </a:ext>
            </a:extLst>
          </p:cNvPr>
          <p:cNvSpPr>
            <a:spLocks noGrp="1"/>
          </p:cNvSpPr>
          <p:nvPr>
            <p:ph type="title"/>
          </p:nvPr>
        </p:nvSpPr>
        <p:spPr/>
        <p:txBody>
          <a:bodyPr/>
          <a:lstStyle/>
          <a:p>
            <a:r>
              <a:rPr lang="en-US" dirty="0"/>
              <a:t>Reflection on Healthy at Any Size</a:t>
            </a:r>
          </a:p>
        </p:txBody>
      </p:sp>
      <p:sp>
        <p:nvSpPr>
          <p:cNvPr id="3" name="Content Placeholder 2">
            <a:extLst>
              <a:ext uri="{FF2B5EF4-FFF2-40B4-BE49-F238E27FC236}">
                <a16:creationId xmlns:a16="http://schemas.microsoft.com/office/drawing/2014/main" id="{0C4FFF89-9517-324F-B401-072C8FECE298}"/>
              </a:ext>
            </a:extLst>
          </p:cNvPr>
          <p:cNvSpPr>
            <a:spLocks noGrp="1"/>
          </p:cNvSpPr>
          <p:nvPr>
            <p:ph idx="1"/>
          </p:nvPr>
        </p:nvSpPr>
        <p:spPr/>
        <p:txBody>
          <a:bodyPr/>
          <a:lstStyle/>
          <a:p>
            <a:pPr fontAlgn="base"/>
            <a:r>
              <a:rPr lang="en-US" dirty="0"/>
              <a:t>“We’ve lost the war on obesity. Fighting fat hasn’t made the fat go away. And being thinner, even if we knew how to successfully accomplish it, will not necessarily make us healthier or happier. The war on obesity has taken its toll.  Extensive “collateral damage” has resulted: Food and body preoccupation, self-hatred, eating disorders, discrimination, poor health, etc. Few of us are at peace with our bodies, whether because we’re fat or because we fear becoming fat.” - </a:t>
            </a:r>
            <a:r>
              <a:rPr lang="en-US" dirty="0">
                <a:hlinkClick r:id="rId2"/>
              </a:rPr>
              <a:t>https://haescommunity.com/</a:t>
            </a:r>
            <a:endParaRPr lang="en-US" dirty="0"/>
          </a:p>
          <a:p>
            <a:pPr fontAlgn="base"/>
            <a:r>
              <a:rPr lang="en-US" dirty="0"/>
              <a:t>What do you think?</a:t>
            </a:r>
          </a:p>
          <a:p>
            <a:endParaRPr lang="en-US" dirty="0"/>
          </a:p>
        </p:txBody>
      </p:sp>
    </p:spTree>
    <p:extLst>
      <p:ext uri="{BB962C8B-B14F-4D97-AF65-F5344CB8AC3E}">
        <p14:creationId xmlns:p14="http://schemas.microsoft.com/office/powerpoint/2010/main" val="814481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lstStyle/>
          <a:p>
            <a:r>
              <a:rPr lang="en-US" dirty="0"/>
              <a:t>Understand the relationships between obesity and all-cause mortality</a:t>
            </a:r>
          </a:p>
          <a:p>
            <a:r>
              <a:rPr lang="en-US" dirty="0"/>
              <a:t>Explain how age modified obesity-associated disease risks</a:t>
            </a:r>
          </a:p>
          <a:p>
            <a:r>
              <a:rPr lang="en-US" dirty="0"/>
              <a:t>Describe the normal physiology of glucose regulation, including the key roles of pancreas, muscle, liver and adipose tissues</a:t>
            </a:r>
          </a:p>
          <a:p>
            <a:r>
              <a:rPr lang="en-US" dirty="0"/>
              <a:t>Describe the progression of obesity-associated type 2 diabetes including the pathophysiology of these changes</a:t>
            </a:r>
          </a:p>
          <a:p>
            <a:r>
              <a:rPr lang="en-US" dirty="0"/>
              <a:t>Apply your knowledge of glucose homeostasis to explain how individuals may progress towards type 2 diabetes differently</a:t>
            </a:r>
          </a:p>
          <a:p>
            <a:endParaRPr lang="en-US" dirty="0"/>
          </a:p>
        </p:txBody>
      </p:sp>
    </p:spTree>
    <p:extLst>
      <p:ext uri="{BB962C8B-B14F-4D97-AF65-F5344CB8AC3E}">
        <p14:creationId xmlns:p14="http://schemas.microsoft.com/office/powerpoint/2010/main" val="1633618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Obesity and All-Cause Mortality</a:t>
            </a:r>
          </a:p>
        </p:txBody>
      </p:sp>
      <p:sp>
        <p:nvSpPr>
          <p:cNvPr id="5" name="Content Placeholder 4"/>
          <p:cNvSpPr>
            <a:spLocks noGrp="1"/>
          </p:cNvSpPr>
          <p:nvPr>
            <p:ph idx="1"/>
          </p:nvPr>
        </p:nvSpPr>
        <p:spPr>
          <a:xfrm>
            <a:off x="7698658" y="1825625"/>
            <a:ext cx="3655142" cy="4351338"/>
          </a:xfrm>
        </p:spPr>
        <p:txBody>
          <a:bodyPr/>
          <a:lstStyle/>
          <a:p>
            <a:r>
              <a:rPr lang="en-US" dirty="0"/>
              <a:t>Similar effects for males</a:t>
            </a:r>
          </a:p>
          <a:p>
            <a:r>
              <a:rPr lang="en-US" dirty="0"/>
              <a:t>Increased risk at low and high BMI</a:t>
            </a:r>
          </a:p>
        </p:txBody>
      </p:sp>
      <p:pic>
        <p:nvPicPr>
          <p:cNvPr id="4" name="Picture 3"/>
          <p:cNvPicPr>
            <a:picLocks noChangeAspect="1"/>
          </p:cNvPicPr>
          <p:nvPr/>
        </p:nvPicPr>
        <p:blipFill>
          <a:blip r:embed="rId2"/>
          <a:stretch>
            <a:fillRect/>
          </a:stretch>
        </p:blipFill>
        <p:spPr>
          <a:xfrm>
            <a:off x="924478" y="1307131"/>
            <a:ext cx="6687902" cy="5550869"/>
          </a:xfrm>
          <a:prstGeom prst="rect">
            <a:avLst/>
          </a:prstGeom>
        </p:spPr>
      </p:pic>
      <p:sp>
        <p:nvSpPr>
          <p:cNvPr id="6" name="TextBox 5"/>
          <p:cNvSpPr txBox="1"/>
          <p:nvPr/>
        </p:nvSpPr>
        <p:spPr>
          <a:xfrm>
            <a:off x="7829550" y="4769525"/>
            <a:ext cx="4267018" cy="2308324"/>
          </a:xfrm>
          <a:prstGeom prst="rect">
            <a:avLst/>
          </a:prstGeom>
          <a:noFill/>
        </p:spPr>
        <p:txBody>
          <a:bodyPr wrap="square" rtlCol="0">
            <a:spAutoFit/>
          </a:bodyPr>
          <a:lstStyle/>
          <a:p>
            <a:r>
              <a:rPr lang="en-US">
                <a:effectLst/>
              </a:rPr>
              <a:t>Adams </a:t>
            </a:r>
            <a:r>
              <a:rPr lang="en-US" dirty="0">
                <a:effectLst/>
              </a:rPr>
              <a:t>KF, </a:t>
            </a:r>
            <a:r>
              <a:rPr lang="en-US" dirty="0" err="1">
                <a:effectLst/>
              </a:rPr>
              <a:t>Schatzkin</a:t>
            </a:r>
            <a:r>
              <a:rPr lang="en-US" dirty="0">
                <a:effectLst/>
              </a:rPr>
              <a:t> A, Harris TB, </a:t>
            </a:r>
            <a:r>
              <a:rPr lang="en-US" dirty="0" err="1">
                <a:effectLst/>
              </a:rPr>
              <a:t>Kipnis</a:t>
            </a:r>
            <a:r>
              <a:rPr lang="en-US" dirty="0">
                <a:effectLst/>
              </a:rPr>
              <a:t> V, </a:t>
            </a:r>
            <a:r>
              <a:rPr lang="en-US" dirty="0" err="1">
                <a:effectLst/>
              </a:rPr>
              <a:t>Mouw</a:t>
            </a:r>
            <a:r>
              <a:rPr lang="en-US" dirty="0">
                <a:effectLst/>
              </a:rPr>
              <a:t> T, Ballard-</a:t>
            </a:r>
            <a:r>
              <a:rPr lang="en-US" dirty="0" err="1">
                <a:effectLst/>
              </a:rPr>
              <a:t>Barbash</a:t>
            </a:r>
            <a:r>
              <a:rPr lang="en-US" dirty="0">
                <a:effectLst/>
              </a:rPr>
              <a:t> R, Hollenbeck A, </a:t>
            </a:r>
            <a:r>
              <a:rPr lang="en-US" dirty="0" err="1">
                <a:effectLst/>
              </a:rPr>
              <a:t>Leitzmann</a:t>
            </a:r>
            <a:r>
              <a:rPr lang="en-US" dirty="0">
                <a:effectLst/>
              </a:rPr>
              <a:t> MF. Overweight, Obesity, and Mortality in a Large Prospective Cohort of Persons 50 to 71 Years Old. N </a:t>
            </a:r>
            <a:r>
              <a:rPr lang="en-US" dirty="0" err="1">
                <a:effectLst/>
              </a:rPr>
              <a:t>Engl</a:t>
            </a:r>
            <a:r>
              <a:rPr lang="en-US" dirty="0">
                <a:effectLst/>
              </a:rPr>
              <a:t> J Med. 2006; 355: 763–78. </a:t>
            </a:r>
            <a:r>
              <a:rPr lang="en-US" dirty="0" err="1">
                <a:effectLst/>
              </a:rPr>
              <a:t>doi</a:t>
            </a:r>
            <a:r>
              <a:rPr lang="en-US" dirty="0">
                <a:effectLst/>
              </a:rPr>
              <a:t>: 10.1056/NEJMoa055643.</a:t>
            </a:r>
          </a:p>
          <a:p>
            <a:endParaRPr lang="en-US" dirty="0"/>
          </a:p>
        </p:txBody>
      </p:sp>
    </p:spTree>
    <p:extLst>
      <p:ext uri="{BB962C8B-B14F-4D97-AF65-F5344CB8AC3E}">
        <p14:creationId xmlns:p14="http://schemas.microsoft.com/office/powerpoint/2010/main" val="25632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4ACE-7B6B-B94A-808A-34757AE0F66B}"/>
              </a:ext>
            </a:extLst>
          </p:cNvPr>
          <p:cNvSpPr>
            <a:spLocks noGrp="1"/>
          </p:cNvSpPr>
          <p:nvPr>
            <p:ph type="title"/>
          </p:nvPr>
        </p:nvSpPr>
        <p:spPr/>
        <p:txBody>
          <a:bodyPr/>
          <a:lstStyle/>
          <a:p>
            <a:r>
              <a:rPr lang="en-US" dirty="0"/>
              <a:t>What do you think is going on here?</a:t>
            </a:r>
          </a:p>
        </p:txBody>
      </p:sp>
      <p:sp>
        <p:nvSpPr>
          <p:cNvPr id="3" name="Content Placeholder 2">
            <a:extLst>
              <a:ext uri="{FF2B5EF4-FFF2-40B4-BE49-F238E27FC236}">
                <a16:creationId xmlns:a16="http://schemas.microsoft.com/office/drawing/2014/main" id="{25BF39DD-0807-F843-B2FF-E7D4AB9FD20D}"/>
              </a:ext>
            </a:extLst>
          </p:cNvPr>
          <p:cNvSpPr>
            <a:spLocks noGrp="1"/>
          </p:cNvSpPr>
          <p:nvPr>
            <p:ph idx="1"/>
          </p:nvPr>
        </p:nvSpPr>
        <p:spPr/>
        <p:txBody>
          <a:bodyPr/>
          <a:lstStyle/>
          <a:p>
            <a:r>
              <a:rPr lang="en-US" dirty="0"/>
              <a:t>Why is risk increasing dramatically from BMI 25+</a:t>
            </a:r>
          </a:p>
          <a:p>
            <a:r>
              <a:rPr lang="en-US" dirty="0"/>
              <a:t>Why is risk increasing below BMI of 25?</a:t>
            </a:r>
          </a:p>
        </p:txBody>
      </p:sp>
    </p:spTree>
    <p:extLst>
      <p:ext uri="{BB962C8B-B14F-4D97-AF65-F5344CB8AC3E}">
        <p14:creationId xmlns:p14="http://schemas.microsoft.com/office/powerpoint/2010/main" val="3391614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Obesity-Related Causes of Death</a:t>
            </a:r>
          </a:p>
        </p:txBody>
      </p:sp>
      <p:pic>
        <p:nvPicPr>
          <p:cNvPr id="4" name="Picture 3"/>
          <p:cNvPicPr>
            <a:picLocks noChangeAspect="1"/>
          </p:cNvPicPr>
          <p:nvPr/>
        </p:nvPicPr>
        <p:blipFill rotWithShape="1">
          <a:blip r:embed="rId2"/>
          <a:srcRect t="13511"/>
          <a:stretch/>
        </p:blipFill>
        <p:spPr>
          <a:xfrm>
            <a:off x="1" y="1766729"/>
            <a:ext cx="5186472" cy="3365341"/>
          </a:xfrm>
          <a:prstGeom prst="rect">
            <a:avLst/>
          </a:prstGeom>
        </p:spPr>
      </p:pic>
      <p:pic>
        <p:nvPicPr>
          <p:cNvPr id="5" name="Picture 4"/>
          <p:cNvPicPr>
            <a:picLocks noChangeAspect="1"/>
          </p:cNvPicPr>
          <p:nvPr/>
        </p:nvPicPr>
        <p:blipFill>
          <a:blip r:embed="rId3"/>
          <a:stretch>
            <a:fillRect/>
          </a:stretch>
        </p:blipFill>
        <p:spPr>
          <a:xfrm>
            <a:off x="5186473" y="1543050"/>
            <a:ext cx="4243277" cy="5237518"/>
          </a:xfrm>
          <a:prstGeom prst="rect">
            <a:avLst/>
          </a:prstGeom>
        </p:spPr>
      </p:pic>
      <p:sp>
        <p:nvSpPr>
          <p:cNvPr id="6" name="TextBox 5"/>
          <p:cNvSpPr txBox="1"/>
          <p:nvPr/>
        </p:nvSpPr>
        <p:spPr>
          <a:xfrm>
            <a:off x="9122294" y="4446270"/>
            <a:ext cx="3144221" cy="2585323"/>
          </a:xfrm>
          <a:prstGeom prst="rect">
            <a:avLst/>
          </a:prstGeom>
          <a:noFill/>
        </p:spPr>
        <p:txBody>
          <a:bodyPr wrap="square" rtlCol="0">
            <a:spAutoFit/>
          </a:bodyPr>
          <a:lstStyle/>
          <a:p>
            <a:r>
              <a:rPr lang="en-US" b="1" dirty="0"/>
              <a:t>2002 data</a:t>
            </a:r>
          </a:p>
          <a:p>
            <a:r>
              <a:rPr lang="en-US" dirty="0" err="1">
                <a:effectLst/>
              </a:rPr>
              <a:t>Flegal</a:t>
            </a:r>
            <a:r>
              <a:rPr lang="en-US" dirty="0">
                <a:effectLst/>
              </a:rPr>
              <a:t> KM, </a:t>
            </a:r>
            <a:r>
              <a:rPr lang="en-US" dirty="0" err="1">
                <a:effectLst/>
              </a:rPr>
              <a:t>Graubard</a:t>
            </a:r>
            <a:r>
              <a:rPr lang="en-US" dirty="0">
                <a:effectLst/>
              </a:rPr>
              <a:t> BI, Williamson DF, Gail MH. Cause-Specific Excess Deaths Associated With Underweight, Overweight, and Obesity. Jama. 2007; 298: 2028. </a:t>
            </a:r>
            <a:r>
              <a:rPr lang="en-US" dirty="0" err="1">
                <a:effectLst/>
              </a:rPr>
              <a:t>doi</a:t>
            </a:r>
            <a:r>
              <a:rPr lang="en-US" dirty="0">
                <a:effectLst/>
              </a:rPr>
              <a:t>: 10.1001/jama.298.17.2028.</a:t>
            </a:r>
          </a:p>
          <a:p>
            <a:endParaRPr lang="en-US" dirty="0"/>
          </a:p>
        </p:txBody>
      </p:sp>
    </p:spTree>
    <p:extLst>
      <p:ext uri="{BB962C8B-B14F-4D97-AF65-F5344CB8AC3E}">
        <p14:creationId xmlns:p14="http://schemas.microsoft.com/office/powerpoint/2010/main" val="1614006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EA60-FE2C-C740-8616-DE8C64917D3F}"/>
              </a:ext>
            </a:extLst>
          </p:cNvPr>
          <p:cNvSpPr>
            <a:spLocks noGrp="1"/>
          </p:cNvSpPr>
          <p:nvPr>
            <p:ph type="title"/>
          </p:nvPr>
        </p:nvSpPr>
        <p:spPr/>
        <p:txBody>
          <a:bodyPr/>
          <a:lstStyle/>
          <a:p>
            <a:r>
              <a:rPr lang="en-US" dirty="0"/>
              <a:t>Obesity and Loss of Healthy Years</a:t>
            </a:r>
          </a:p>
        </p:txBody>
      </p:sp>
      <p:pic>
        <p:nvPicPr>
          <p:cNvPr id="4" name="Picture 3">
            <a:extLst>
              <a:ext uri="{FF2B5EF4-FFF2-40B4-BE49-F238E27FC236}">
                <a16:creationId xmlns:a16="http://schemas.microsoft.com/office/drawing/2014/main" id="{43F378BE-D098-B244-954B-84FDCA2DA4C7}"/>
              </a:ext>
            </a:extLst>
          </p:cNvPr>
          <p:cNvPicPr>
            <a:picLocks noChangeAspect="1"/>
          </p:cNvPicPr>
          <p:nvPr/>
        </p:nvPicPr>
        <p:blipFill>
          <a:blip r:embed="rId3"/>
          <a:stretch>
            <a:fillRect/>
          </a:stretch>
        </p:blipFill>
        <p:spPr>
          <a:xfrm>
            <a:off x="838200" y="1420669"/>
            <a:ext cx="5297338" cy="3206750"/>
          </a:xfrm>
          <a:prstGeom prst="rect">
            <a:avLst/>
          </a:prstGeom>
        </p:spPr>
      </p:pic>
      <p:pic>
        <p:nvPicPr>
          <p:cNvPr id="5" name="Picture 4">
            <a:extLst>
              <a:ext uri="{FF2B5EF4-FFF2-40B4-BE49-F238E27FC236}">
                <a16:creationId xmlns:a16="http://schemas.microsoft.com/office/drawing/2014/main" id="{97ACDF26-FFAD-0842-B118-B4684204F189}"/>
              </a:ext>
            </a:extLst>
          </p:cNvPr>
          <p:cNvPicPr>
            <a:picLocks noChangeAspect="1"/>
          </p:cNvPicPr>
          <p:nvPr/>
        </p:nvPicPr>
        <p:blipFill>
          <a:blip r:embed="rId4"/>
          <a:stretch>
            <a:fillRect/>
          </a:stretch>
        </p:blipFill>
        <p:spPr>
          <a:xfrm>
            <a:off x="6308166" y="1420669"/>
            <a:ext cx="5483065" cy="5146386"/>
          </a:xfrm>
          <a:prstGeom prst="rect">
            <a:avLst/>
          </a:prstGeom>
        </p:spPr>
      </p:pic>
      <p:sp>
        <p:nvSpPr>
          <p:cNvPr id="6" name="TextBox 5">
            <a:extLst>
              <a:ext uri="{FF2B5EF4-FFF2-40B4-BE49-F238E27FC236}">
                <a16:creationId xmlns:a16="http://schemas.microsoft.com/office/drawing/2014/main" id="{13BF9AD3-B88D-604F-AB96-47438CED19BB}"/>
              </a:ext>
            </a:extLst>
          </p:cNvPr>
          <p:cNvSpPr txBox="1"/>
          <p:nvPr/>
        </p:nvSpPr>
        <p:spPr>
          <a:xfrm>
            <a:off x="218941" y="5087155"/>
            <a:ext cx="6089225" cy="1200329"/>
          </a:xfrm>
          <a:prstGeom prst="rect">
            <a:avLst/>
          </a:prstGeom>
          <a:noFill/>
        </p:spPr>
        <p:txBody>
          <a:bodyPr wrap="square" rtlCol="0">
            <a:spAutoFit/>
          </a:bodyPr>
          <a:lstStyle/>
          <a:p>
            <a:r>
              <a:rPr lang="en-US" dirty="0"/>
              <a:t>Nyberg, S. T. </a:t>
            </a:r>
            <a:r>
              <a:rPr lang="en-US" i="1" dirty="0"/>
              <a:t>et al.</a:t>
            </a:r>
            <a:r>
              <a:rPr lang="en-US" dirty="0"/>
              <a:t> Obesity and loss of disease-free years owing to major non-communicable diseases: a multicohort study. </a:t>
            </a:r>
            <a:r>
              <a:rPr lang="en-US" i="1" dirty="0"/>
              <a:t>Lancet Public Heal.</a:t>
            </a:r>
            <a:r>
              <a:rPr lang="en-US" dirty="0"/>
              <a:t> </a:t>
            </a:r>
            <a:r>
              <a:rPr lang="en-US" b="1" dirty="0"/>
              <a:t>2667,</a:t>
            </a:r>
            <a:r>
              <a:rPr lang="en-US" dirty="0"/>
              <a:t> 1–8 (2018).</a:t>
            </a:r>
          </a:p>
          <a:p>
            <a:endParaRPr lang="en-US" dirty="0"/>
          </a:p>
        </p:txBody>
      </p:sp>
    </p:spTree>
    <p:extLst>
      <p:ext uri="{BB962C8B-B14F-4D97-AF65-F5344CB8AC3E}">
        <p14:creationId xmlns:p14="http://schemas.microsoft.com/office/powerpoint/2010/main" val="158811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Childhood obesity relative risks</a:t>
            </a:r>
          </a:p>
        </p:txBody>
      </p:sp>
      <p:sp>
        <p:nvSpPr>
          <p:cNvPr id="4" name="Content Placeholder 3"/>
          <p:cNvSpPr>
            <a:spLocks noGrp="1"/>
          </p:cNvSpPr>
          <p:nvPr>
            <p:ph sz="half" idx="1"/>
          </p:nvPr>
        </p:nvSpPr>
        <p:spPr>
          <a:xfrm>
            <a:off x="404734" y="1825625"/>
            <a:ext cx="4796853" cy="4351338"/>
          </a:xfrm>
        </p:spPr>
        <p:txBody>
          <a:bodyPr/>
          <a:lstStyle/>
          <a:p>
            <a:r>
              <a:rPr lang="en-US" dirty="0"/>
              <a:t>Relative Risk of death from all causes compared to normal weight adolescents:</a:t>
            </a:r>
          </a:p>
          <a:p>
            <a:pPr lvl="1"/>
            <a:r>
              <a:rPr lang="en-US" b="1" dirty="0"/>
              <a:t> 1.4-2.0X</a:t>
            </a:r>
          </a:p>
          <a:p>
            <a:r>
              <a:rPr lang="en-US" dirty="0"/>
              <a:t>Why might these risks be higher than adult onset obesity?</a:t>
            </a:r>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1921007148"/>
              </p:ext>
            </p:extLst>
          </p:nvPr>
        </p:nvGraphicFramePr>
        <p:xfrm>
          <a:off x="5576340" y="1825623"/>
          <a:ext cx="5777460" cy="4306659"/>
        </p:xfrm>
        <a:graphic>
          <a:graphicData uri="http://schemas.openxmlformats.org/drawingml/2006/table">
            <a:tbl>
              <a:tblPr firstRow="1" bandRow="1">
                <a:tableStyleId>{5C22544A-7EE6-4342-B048-85BDC9FD1C3A}</a:tableStyleId>
              </a:tblPr>
              <a:tblGrid>
                <a:gridCol w="2888730">
                  <a:extLst>
                    <a:ext uri="{9D8B030D-6E8A-4147-A177-3AD203B41FA5}">
                      <a16:colId xmlns:a16="http://schemas.microsoft.com/office/drawing/2014/main" val="20000"/>
                    </a:ext>
                  </a:extLst>
                </a:gridCol>
                <a:gridCol w="2888730">
                  <a:extLst>
                    <a:ext uri="{9D8B030D-6E8A-4147-A177-3AD203B41FA5}">
                      <a16:colId xmlns:a16="http://schemas.microsoft.com/office/drawing/2014/main" val="20001"/>
                    </a:ext>
                  </a:extLst>
                </a:gridCol>
              </a:tblGrid>
              <a:tr h="668184">
                <a:tc>
                  <a:txBody>
                    <a:bodyPr/>
                    <a:lstStyle/>
                    <a:p>
                      <a:r>
                        <a:rPr lang="en-US" sz="3200" dirty="0"/>
                        <a:t>Disease</a:t>
                      </a:r>
                    </a:p>
                  </a:txBody>
                  <a:tcPr/>
                </a:tc>
                <a:tc>
                  <a:txBody>
                    <a:bodyPr/>
                    <a:lstStyle/>
                    <a:p>
                      <a:r>
                        <a:rPr lang="en-US" sz="3200" dirty="0"/>
                        <a:t>Adolescent Obesity</a:t>
                      </a:r>
                    </a:p>
                  </a:txBody>
                  <a:tcPr/>
                </a:tc>
                <a:extLst>
                  <a:ext uri="{0D108BD9-81ED-4DB2-BD59-A6C34878D82A}">
                    <a16:rowId xmlns:a16="http://schemas.microsoft.com/office/drawing/2014/main" val="10000"/>
                  </a:ext>
                </a:extLst>
              </a:tr>
              <a:tr h="750187">
                <a:tc>
                  <a:txBody>
                    <a:bodyPr/>
                    <a:lstStyle/>
                    <a:p>
                      <a:r>
                        <a:rPr lang="en-US" sz="3200" dirty="0"/>
                        <a:t>Adult</a:t>
                      </a:r>
                      <a:r>
                        <a:rPr lang="en-US" sz="3200" baseline="0" dirty="0"/>
                        <a:t> Obesity </a:t>
                      </a:r>
                      <a:endParaRPr lang="en-US" sz="3200" dirty="0"/>
                    </a:p>
                  </a:txBody>
                  <a:tcPr/>
                </a:tc>
                <a:tc>
                  <a:txBody>
                    <a:bodyPr/>
                    <a:lstStyle/>
                    <a:p>
                      <a:r>
                        <a:rPr lang="en-US" sz="3200" dirty="0"/>
                        <a:t>1.4-2.8X</a:t>
                      </a:r>
                    </a:p>
                  </a:txBody>
                  <a:tcPr/>
                </a:tc>
                <a:extLst>
                  <a:ext uri="{0D108BD9-81ED-4DB2-BD59-A6C34878D82A}">
                    <a16:rowId xmlns:a16="http://schemas.microsoft.com/office/drawing/2014/main" val="10001"/>
                  </a:ext>
                </a:extLst>
              </a:tr>
              <a:tr h="1153304">
                <a:tc>
                  <a:txBody>
                    <a:bodyPr/>
                    <a:lstStyle/>
                    <a:p>
                      <a:r>
                        <a:rPr lang="en-US" sz="3200" dirty="0"/>
                        <a:t>Cardiovascular</a:t>
                      </a:r>
                      <a:r>
                        <a:rPr lang="en-US" sz="3200" baseline="0" dirty="0"/>
                        <a:t> Disease</a:t>
                      </a:r>
                      <a:endParaRPr lang="en-US" sz="3200" dirty="0"/>
                    </a:p>
                  </a:txBody>
                  <a:tcPr/>
                </a:tc>
                <a:tc>
                  <a:txBody>
                    <a:bodyPr/>
                    <a:lstStyle/>
                    <a:p>
                      <a:r>
                        <a:rPr lang="en-US" sz="3200" dirty="0"/>
                        <a:t>2.0-5.1X</a:t>
                      </a:r>
                    </a:p>
                  </a:txBody>
                  <a:tcPr/>
                </a:tc>
                <a:extLst>
                  <a:ext uri="{0D108BD9-81ED-4DB2-BD59-A6C34878D82A}">
                    <a16:rowId xmlns:a16="http://schemas.microsoft.com/office/drawing/2014/main" val="10002"/>
                  </a:ext>
                </a:extLst>
              </a:tr>
              <a:tr h="668184">
                <a:tc>
                  <a:txBody>
                    <a:bodyPr/>
                    <a:lstStyle/>
                    <a:p>
                      <a:r>
                        <a:rPr lang="en-US" sz="3200" dirty="0"/>
                        <a:t>Diabetes</a:t>
                      </a:r>
                    </a:p>
                  </a:txBody>
                  <a:tcPr/>
                </a:tc>
                <a:tc>
                  <a:txBody>
                    <a:bodyPr/>
                    <a:lstStyle/>
                    <a:p>
                      <a:r>
                        <a:rPr lang="en-US" sz="3200" dirty="0"/>
                        <a:t>1.9-2.6X</a:t>
                      </a:r>
                    </a:p>
                  </a:txBody>
                  <a:tcPr/>
                </a:tc>
                <a:extLst>
                  <a:ext uri="{0D108BD9-81ED-4DB2-BD59-A6C34878D82A}">
                    <a16:rowId xmlns:a16="http://schemas.microsoft.com/office/drawing/2014/main" val="10003"/>
                  </a:ext>
                </a:extLst>
              </a:tr>
              <a:tr h="668184">
                <a:tc>
                  <a:txBody>
                    <a:bodyPr/>
                    <a:lstStyle/>
                    <a:p>
                      <a:r>
                        <a:rPr lang="en-US" sz="3200" dirty="0"/>
                        <a:t>NAFLD</a:t>
                      </a:r>
                    </a:p>
                  </a:txBody>
                  <a:tcPr/>
                </a:tc>
                <a:tc>
                  <a:txBody>
                    <a:bodyPr/>
                    <a:lstStyle/>
                    <a:p>
                      <a:r>
                        <a:rPr lang="en-US" sz="3200" dirty="0"/>
                        <a:t>1.3X</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692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548233" y="859067"/>
            <a:ext cx="11043200" cy="2812000"/>
          </a:xfrm>
          <a:prstGeom prst="rect">
            <a:avLst/>
          </a:prstGeom>
        </p:spPr>
        <p:txBody>
          <a:bodyPr spcFirstLastPara="1" wrap="square" lIns="121900" tIns="121900" rIns="121900" bIns="121900" anchor="b" anchorCtr="0">
            <a:noAutofit/>
          </a:bodyPr>
          <a:lstStyle/>
          <a:p>
            <a:r>
              <a:rPr lang="en"/>
              <a:t>“Is Metabolically Healthy Obesity Healthy?”</a:t>
            </a:r>
            <a:endParaRPr/>
          </a:p>
        </p:txBody>
      </p:sp>
      <p:sp>
        <p:nvSpPr>
          <p:cNvPr id="63" name="Google Shape;63;p13"/>
          <p:cNvSpPr txBox="1">
            <a:spLocks noGrp="1"/>
          </p:cNvSpPr>
          <p:nvPr>
            <p:ph type="subTitle" idx="1"/>
          </p:nvPr>
        </p:nvSpPr>
        <p:spPr>
          <a:xfrm>
            <a:off x="574400" y="4705400"/>
            <a:ext cx="11043200" cy="1680800"/>
          </a:xfrm>
          <a:prstGeom prst="rect">
            <a:avLst/>
          </a:prstGeom>
        </p:spPr>
        <p:txBody>
          <a:bodyPr spcFirstLastPara="1" wrap="square" lIns="121900" tIns="121900" rIns="121900" bIns="121900" anchor="ctr" anchorCtr="0">
            <a:noAutofit/>
          </a:bodyPr>
          <a:lstStyle/>
          <a:p>
            <a:pPr marL="0" indent="0"/>
            <a:r>
              <a:rPr lang="en" sz="6400"/>
              <a:t>News Presentation</a:t>
            </a:r>
            <a:endParaRPr sz="6400"/>
          </a:p>
          <a:p>
            <a:pPr marL="0" indent="0"/>
            <a:endParaRPr sz="1600"/>
          </a:p>
          <a:p>
            <a:pPr marL="0" indent="0"/>
            <a:r>
              <a:rPr lang="en" sz="3200"/>
              <a:t>Maddy Schmitter</a:t>
            </a:r>
            <a:endParaRPr sz="3200"/>
          </a:p>
        </p:txBody>
      </p:sp>
    </p:spTree>
    <p:extLst>
      <p:ext uri="{BB962C8B-B14F-4D97-AF65-F5344CB8AC3E}">
        <p14:creationId xmlns:p14="http://schemas.microsoft.com/office/powerpoint/2010/main" val="111411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TotalTime>
  <Words>1502</Words>
  <Application>Microsoft Macintosh PowerPoint</Application>
  <PresentationFormat>Widescreen</PresentationFormat>
  <Paragraphs>194</Paragraphs>
  <Slides>36</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Arial</vt:lpstr>
      <vt:lpstr>Calibri</vt:lpstr>
      <vt:lpstr>Calibri Light</vt:lpstr>
      <vt:lpstr>Lato</vt:lpstr>
      <vt:lpstr>Oswald</vt:lpstr>
      <vt:lpstr>Source Code Pro</vt:lpstr>
      <vt:lpstr>Office Theme</vt:lpstr>
      <vt:lpstr>Modern Writer</vt:lpstr>
      <vt:lpstr>Obesity-Related Comorbidities</vt:lpstr>
      <vt:lpstr>Obesity Related Conditions</vt:lpstr>
      <vt:lpstr>Learning Objectives</vt:lpstr>
      <vt:lpstr>Obesity and All-Cause Mortality</vt:lpstr>
      <vt:lpstr>What do you think is going on here?</vt:lpstr>
      <vt:lpstr>Obesity-Related Causes of Death</vt:lpstr>
      <vt:lpstr>Obesity and Loss of Healthy Years</vt:lpstr>
      <vt:lpstr>Childhood obesity relative risks</vt:lpstr>
      <vt:lpstr>“Is Metabolically Healthy Obesity Healthy?”</vt:lpstr>
      <vt:lpstr>Metabolically Healthy Obesity</vt:lpstr>
      <vt:lpstr>                    “Healthy Obesity not so Healthy for the Heart”</vt:lpstr>
      <vt:lpstr>Scientific Article</vt:lpstr>
      <vt:lpstr>Comparison</vt:lpstr>
      <vt:lpstr>Implications</vt:lpstr>
      <vt:lpstr>Discussion</vt:lpstr>
      <vt:lpstr>Type 2 Diabetes and Obesity</vt:lpstr>
      <vt:lpstr>Diabetes in the United States</vt:lpstr>
      <vt:lpstr>Some side effects of diabetes</vt:lpstr>
      <vt:lpstr>Overall Associations of BMI with Diabetes Risk</vt:lpstr>
      <vt:lpstr>How does this happen?</vt:lpstr>
      <vt:lpstr>Regulation of Blood Glucose Levels</vt:lpstr>
      <vt:lpstr>Insulin reduces blood glucose</vt:lpstr>
      <vt:lpstr>Obesity is associated with insulin resistance</vt:lpstr>
      <vt:lpstr>Exercise Also Improves Glucose Disposal</vt:lpstr>
      <vt:lpstr>Obesity is associated with hyperinsulinemia</vt:lpstr>
      <vt:lpstr>Pancreatic Beta-Cell Expansion</vt:lpstr>
      <vt:lpstr>Obesity Related Progression of Diabetes</vt:lpstr>
      <vt:lpstr>Varied progression from obesity to T2D</vt:lpstr>
      <vt:lpstr>Genetic Risk Factors for Obesity-Associated Diabetes</vt:lpstr>
      <vt:lpstr>Diabetes as an emerging global health epidemic</vt:lpstr>
      <vt:lpstr>Ethnic Differences in the BMI-Diabetes Relationship</vt:lpstr>
      <vt:lpstr>Type 2 Diabetes and Lipodystrophy</vt:lpstr>
      <vt:lpstr>The bathtub theory of diabetes</vt:lpstr>
      <vt:lpstr>Metabolically Healthy Obesity</vt:lpstr>
      <vt:lpstr>Reflection on Healthy at Any Size</vt:lpstr>
      <vt:lpstr>Learning Objectives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Obesity-Related Comorbidities</dc:title>
  <dc:creator>Dave Bridges</dc:creator>
  <cp:lastModifiedBy>Dave Bridges</cp:lastModifiedBy>
  <cp:revision>32</cp:revision>
  <cp:lastPrinted>2018-10-23T14:19:12Z</cp:lastPrinted>
  <dcterms:created xsi:type="dcterms:W3CDTF">2017-10-14T15:34:57Z</dcterms:created>
  <dcterms:modified xsi:type="dcterms:W3CDTF">2018-10-23T14:48:54Z</dcterms:modified>
</cp:coreProperties>
</file>